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3" r:id="rId9"/>
    <p:sldId id="266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8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61FE93-96F8-4CBC-974E-035EB3D9FB46}" v="1207" dt="2020-04-06T15:13:33.970"/>
    <p1510:client id="{E98FBC81-6ADC-412E-ACDD-0F8810375D8E}" v="1908" dt="2020-04-06T16:30:54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267436" y="2425385"/>
            <a:ext cx="5693098" cy="3096044"/>
          </a:xfrm>
        </p:spPr>
        <p:txBody>
          <a:bodyPr anchor="t">
            <a:normAutofit/>
          </a:bodyPr>
          <a:lstStyle/>
          <a:p>
            <a:r>
              <a:rPr lang="cs-CZ" sz="1400" dirty="0">
                <a:solidFill>
                  <a:srgbClr val="000000"/>
                </a:solidFill>
                <a:cs typeface="Calibri Light"/>
              </a:rPr>
              <a:t>  </a:t>
            </a:r>
            <a:r>
              <a:rPr lang="cs-CZ" sz="1400" dirty="0">
                <a:solidFill>
                  <a:srgbClr val="000000"/>
                </a:solidFill>
                <a:latin typeface="Calibri"/>
                <a:cs typeface="Calibri Light"/>
              </a:rPr>
              <a:t> STŘEDISKO VOLNÉHO ČASU KORUNKA OSTRAVA-MARIÁNSKÉ HORY</a:t>
            </a:r>
            <a:r>
              <a:rPr lang="cs-CZ" sz="1400" dirty="0">
                <a:latin typeface="Calibri"/>
                <a:cs typeface="Calibri Light"/>
              </a:rPr>
              <a:t/>
            </a:r>
            <a:br>
              <a:rPr lang="cs-CZ" sz="1400" dirty="0">
                <a:latin typeface="Calibri"/>
                <a:cs typeface="Calibri Light"/>
              </a:rPr>
            </a:br>
            <a:r>
              <a:rPr lang="cs-CZ" sz="1400" dirty="0">
                <a:latin typeface="Calibri"/>
                <a:cs typeface="Calibri Light"/>
              </a:rPr>
              <a:t/>
            </a:r>
            <a:br>
              <a:rPr lang="cs-CZ" sz="1400" dirty="0">
                <a:latin typeface="Calibri"/>
                <a:cs typeface="Calibri Light"/>
              </a:rPr>
            </a:br>
            <a:r>
              <a:rPr lang="cs-CZ" sz="1400" dirty="0">
                <a:latin typeface="Calibri"/>
                <a:cs typeface="Calibri Light"/>
              </a:rPr>
              <a:t> příspěvková organizace</a:t>
            </a:r>
            <a:br>
              <a:rPr lang="cs-CZ" sz="1400" dirty="0">
                <a:latin typeface="Calibri"/>
                <a:cs typeface="Calibri Light"/>
              </a:rPr>
            </a:br>
            <a:r>
              <a:rPr lang="cs-CZ" sz="1400" dirty="0">
                <a:latin typeface="Calibri"/>
                <a:cs typeface="Calibri Light"/>
              </a:rPr>
              <a:t/>
            </a:r>
            <a:br>
              <a:rPr lang="cs-CZ" sz="1400" dirty="0">
                <a:latin typeface="Calibri"/>
                <a:cs typeface="Calibri Light"/>
              </a:rPr>
            </a:br>
            <a:r>
              <a:rPr lang="cs-CZ" sz="1400" dirty="0">
                <a:latin typeface="Calibri"/>
                <a:cs typeface="Calibri Light"/>
              </a:rPr>
              <a:t/>
            </a:r>
            <a:br>
              <a:rPr lang="cs-CZ" sz="1400" dirty="0">
                <a:latin typeface="Calibri"/>
                <a:cs typeface="Calibri Light"/>
              </a:rPr>
            </a:br>
            <a:r>
              <a:rPr lang="cs-CZ" sz="1400" dirty="0">
                <a:latin typeface="Calibri"/>
                <a:cs typeface="Calibri Light"/>
              </a:rPr>
              <a:t/>
            </a:r>
            <a:br>
              <a:rPr lang="cs-CZ" sz="1400" dirty="0">
                <a:latin typeface="Calibri"/>
                <a:cs typeface="Calibri Light"/>
              </a:rPr>
            </a:br>
            <a:r>
              <a:rPr lang="cs-CZ" sz="1400" dirty="0">
                <a:latin typeface="Calibri"/>
                <a:cs typeface="Calibri Light"/>
              </a:rPr>
              <a:t/>
            </a:r>
            <a:br>
              <a:rPr lang="cs-CZ" sz="1400" dirty="0">
                <a:latin typeface="Calibri"/>
                <a:cs typeface="Calibri Light"/>
              </a:rPr>
            </a:br>
            <a:r>
              <a:rPr lang="cs-CZ" sz="2000" b="1" dirty="0">
                <a:solidFill>
                  <a:srgbClr val="000000"/>
                </a:solidFill>
                <a:latin typeface="Calibri"/>
                <a:cs typeface="Calibri Light"/>
              </a:rPr>
              <a:t>KREATIVNÍ KARANTÉNA ANEB JAK SE NENUDIT  :-)</a:t>
            </a:r>
            <a:br>
              <a:rPr lang="cs-CZ" sz="2000" b="1" dirty="0">
                <a:solidFill>
                  <a:srgbClr val="000000"/>
                </a:solidFill>
                <a:latin typeface="Calibri"/>
                <a:cs typeface="Calibri Light"/>
              </a:rPr>
            </a:br>
            <a:r>
              <a:rPr lang="cs-CZ" sz="2000" b="1" dirty="0">
                <a:latin typeface="Calibri"/>
                <a:cs typeface="Calibri Light"/>
              </a:rPr>
              <a:t/>
            </a:r>
            <a:br>
              <a:rPr lang="cs-CZ" sz="2000" b="1" dirty="0">
                <a:latin typeface="Calibri"/>
                <a:cs typeface="Calibri Light"/>
              </a:rPr>
            </a:br>
            <a:r>
              <a:rPr lang="cs-CZ" sz="2000" b="1" dirty="0">
                <a:latin typeface="Calibri"/>
                <a:cs typeface="Calibri Light"/>
              </a:rPr>
              <a:t>    VELIKONOČNÍ VĚNEC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586186" y="3428999"/>
            <a:ext cx="4805691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endParaRPr lang="cs-CZ" sz="1800">
              <a:solidFill>
                <a:srgbClr val="000000"/>
              </a:solidFill>
            </a:endParaRPr>
          </a:p>
          <a:p>
            <a:pPr algn="l"/>
            <a:endParaRPr lang="cs-CZ" sz="1800">
              <a:solidFill>
                <a:srgbClr val="000000"/>
              </a:solidFill>
            </a:endParaRPr>
          </a:p>
        </p:txBody>
      </p:sp>
      <p:sp>
        <p:nvSpPr>
          <p:cNvPr id="18" name="Freeform 49">
            <a:extLst>
              <a:ext uri="{FF2B5EF4-FFF2-40B4-BE49-F238E27FC236}">
                <a16:creationId xmlns:a16="http://schemas.microsoft.com/office/drawing/2014/main" xmlns="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4" descr="Obsah obrázku interiér, květina, váza, vsedě&#10;&#10;Popis vygenerovaný s velmi vysokou mírou spolehlivosti">
            <a:extLst>
              <a:ext uri="{FF2B5EF4-FFF2-40B4-BE49-F238E27FC236}">
                <a16:creationId xmlns:a16="http://schemas.microsoft.com/office/drawing/2014/main" xmlns="" id="{4A796D08-AC94-45CC-9C13-C467ACE005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36063" r="6365" b="-1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C3DF3AC4-038E-40B5-A14E-D40A4C7B6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072" y="630216"/>
            <a:ext cx="2743200" cy="1548732"/>
          </a:xfrm>
          <a:prstGeom prst="rect">
            <a:avLst/>
          </a:prstGeom>
        </p:spPr>
      </p:pic>
      <p:pic>
        <p:nvPicPr>
          <p:cNvPr id="7" name="326639__monkeyman535__happy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326639__monkeyman535__happy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stůl, interiér, vsedě, dřevěné&#10;&#10;Popis vygenerovaný s velmi vysokou mírou spolehlivosti">
            <a:extLst>
              <a:ext uri="{FF2B5EF4-FFF2-40B4-BE49-F238E27FC236}">
                <a16:creationId xmlns:a16="http://schemas.microsoft.com/office/drawing/2014/main" xmlns="" id="{EDEA18EC-066D-4EE9-8FF9-04A97F821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3786" r="14445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45D5BEE-DDB9-4920-954D-24325049D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400" y="827756"/>
            <a:ext cx="4706803" cy="51990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>
                <a:solidFill>
                  <a:srgbClr val="E6841C"/>
                </a:solidFill>
              </a:rPr>
              <a:t>NA VÝROBU VĚNCE BUDEME POTŘEBOVAT:</a:t>
            </a:r>
            <a:endParaRPr lang="cs-CZ" dirty="0">
              <a:solidFill>
                <a:srgbClr val="E6841C"/>
              </a:solidFill>
              <a:cs typeface="Calibri"/>
            </a:endParaRPr>
          </a:p>
          <a:p>
            <a:pPr algn="l"/>
            <a:endParaRPr lang="en-US" sz="2000" dirty="0">
              <a:solidFill>
                <a:srgbClr val="E6841C"/>
              </a:solidFill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- </a:t>
            </a:r>
            <a:r>
              <a:rPr lang="en-US" sz="2000" dirty="0" err="1">
                <a:solidFill>
                  <a:srgbClr val="000000"/>
                </a:solidFill>
              </a:rPr>
              <a:t>větvičky</a:t>
            </a:r>
            <a:r>
              <a:rPr lang="en-US" sz="2000" dirty="0">
                <a:solidFill>
                  <a:srgbClr val="000000"/>
                </a:solidFill>
              </a:rPr>
              <a:t> z </a:t>
            </a:r>
            <a:r>
              <a:rPr lang="en-US" sz="2000" dirty="0" err="1">
                <a:solidFill>
                  <a:srgbClr val="000000"/>
                </a:solidFill>
              </a:rPr>
              <a:t>břízy</a:t>
            </a:r>
            <a:endParaRPr lang="en-US" sz="2000" dirty="0" err="1">
              <a:solidFill>
                <a:srgbClr val="000000"/>
              </a:solidFill>
              <a:cs typeface="Calibri" panose="020F0502020204030204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- </a:t>
            </a:r>
            <a:r>
              <a:rPr lang="en-US" sz="2000" dirty="0" err="1">
                <a:solidFill>
                  <a:srgbClr val="000000"/>
                </a:solidFill>
              </a:rPr>
              <a:t>vyfouké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nebo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plastové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vajíčka</a:t>
            </a:r>
            <a:r>
              <a:rPr lang="en-US" sz="2000" dirty="0">
                <a:solidFill>
                  <a:srgbClr val="000000"/>
                </a:solidFill>
              </a:rPr>
              <a:t> </a:t>
            </a:r>
            <a:endParaRPr lang="en-US" sz="2000" dirty="0">
              <a:solidFill>
                <a:srgbClr val="000000"/>
              </a:solidFill>
              <a:cs typeface="Calibri" panose="020F0502020204030204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- mech</a:t>
            </a:r>
            <a:endParaRPr lang="en-US" sz="2000" dirty="0">
              <a:solidFill>
                <a:srgbClr val="000000"/>
              </a:solidFill>
              <a:cs typeface="Calibri" panose="020F0502020204030204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-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vázací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drátek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nebo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provázek</a:t>
            </a:r>
            <a:endParaRPr lang="en-US" sz="2000" dirty="0">
              <a:solidFill>
                <a:srgbClr val="000000"/>
              </a:solidFill>
              <a:cs typeface="Calibri" panose="020F0502020204030204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-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barevné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stužky</a:t>
            </a:r>
            <a:endParaRPr lang="en-US" sz="2000" dirty="0">
              <a:solidFill>
                <a:srgbClr val="000000"/>
              </a:solidFill>
              <a:cs typeface="Calibri" panose="020F0502020204030204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-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tavnou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pistoli</a:t>
            </a:r>
            <a:endParaRPr lang="en-US" sz="2000" dirty="0">
              <a:solidFill>
                <a:srgbClr val="000000"/>
              </a:solidFill>
              <a:cs typeface="Calibri" panose="020F0502020204030204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- to co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doma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najdeme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týká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Calibri" panose="020F0502020204030204"/>
              </a:rPr>
              <a:t>se</a:t>
            </a:r>
            <a:r>
              <a:rPr lang="cs-CZ" sz="2000" dirty="0" smtClean="0">
                <a:solidFill>
                  <a:srgbClr val="000000"/>
                </a:solidFill>
                <a:cs typeface="Calibri" panose="020F0502020204030204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Calibri" panose="020F0502020204030204"/>
              </a:rPr>
              <a:t>velikonoc</a:t>
            </a:r>
            <a:r>
              <a:rPr lang="en-US" sz="2000" dirty="0" smtClean="0">
                <a:solidFill>
                  <a:srgbClr val="000000"/>
                </a:solidFill>
                <a:cs typeface="Calibri" panose="020F0502020204030204"/>
              </a:rPr>
              <a:t>  </a:t>
            </a:r>
            <a:r>
              <a:rPr lang="cs-CZ" sz="2000" dirty="0" smtClean="0">
                <a:solidFill>
                  <a:srgbClr val="000000"/>
                </a:solidFill>
                <a:cs typeface="Calibri" panose="020F0502020204030204"/>
              </a:rPr>
              <a:t>   </a:t>
            </a:r>
            <a:r>
              <a:rPr lang="en-US" sz="2000" dirty="0" smtClean="0">
                <a:solidFill>
                  <a:srgbClr val="000000"/>
                </a:solidFill>
                <a:cs typeface="Calibri" panose="020F0502020204030204"/>
              </a:rPr>
              <a:t>/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peříčka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,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motýlky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,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kuřátka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.../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-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nůžky</a:t>
            </a:r>
            <a:endParaRPr lang="en-US" sz="2000" dirty="0">
              <a:solidFill>
                <a:srgbClr val="00000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715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 descr="Obsah obrázku stůl, vsedě, řezání, paluba&#10;&#10;Popis vygenerovaný s velmi vysokou mírou spolehlivosti">
            <a:extLst>
              <a:ext uri="{FF2B5EF4-FFF2-40B4-BE49-F238E27FC236}">
                <a16:creationId xmlns:a16="http://schemas.microsoft.com/office/drawing/2014/main" xmlns="" id="{B3EA331F-965B-4BC9-A787-AC2552F8B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161" y="-61163"/>
            <a:ext cx="10420065" cy="68665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45D5BEE-DDB9-4920-954D-24325049D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400" y="827756"/>
            <a:ext cx="5377817" cy="51990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 err="1">
                <a:cs typeface="Calibri"/>
              </a:rPr>
              <a:t>Větvičky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poskládáme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sebe</a:t>
            </a:r>
            <a:r>
              <a:rPr lang="en-US" sz="2000" dirty="0">
                <a:cs typeface="Calibri"/>
              </a:rPr>
              <a:t>. </a:t>
            </a:r>
            <a:r>
              <a:rPr lang="en-US" sz="2000" dirty="0" err="1">
                <a:cs typeface="Calibri"/>
              </a:rPr>
              <a:t>Konce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ohneme</a:t>
            </a:r>
            <a:r>
              <a:rPr lang="en-US" sz="2000" dirty="0">
                <a:cs typeface="Calibri"/>
              </a:rPr>
              <a:t> k </a:t>
            </a:r>
            <a:r>
              <a:rPr lang="en-US" sz="2000" dirty="0" err="1">
                <a:cs typeface="Calibri"/>
              </a:rPr>
              <a:t>sobě</a:t>
            </a:r>
            <a:r>
              <a:rPr lang="en-US" sz="2000" dirty="0">
                <a:cs typeface="Calibri"/>
              </a:rPr>
              <a:t> a </a:t>
            </a:r>
            <a:r>
              <a:rPr lang="en-US" sz="2000" dirty="0" err="1">
                <a:cs typeface="Calibri"/>
              </a:rPr>
              <a:t>svážeme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drátkem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nebo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provázkem</a:t>
            </a:r>
            <a:r>
              <a:rPr lang="en-US" sz="2000" dirty="0">
                <a:cs typeface="Calibri"/>
              </a:rPr>
              <a:t>.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5563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stůl, interiér, vsedě, dort&#10;&#10;Popis vygenerovaný s velmi vysokou mírou spolehlivosti">
            <a:extLst>
              <a:ext uri="{FF2B5EF4-FFF2-40B4-BE49-F238E27FC236}">
                <a16:creationId xmlns:a16="http://schemas.microsoft.com/office/drawing/2014/main" xmlns="" id="{7997825A-FEA5-4D01-8FFA-9ED64BE83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654" y="-4298"/>
            <a:ext cx="10420065" cy="68665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45D5BEE-DDB9-4920-954D-24325049D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400" y="827756"/>
            <a:ext cx="4900146" cy="51990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 err="1">
                <a:cs typeface="Calibri" panose="020F0502020204030204"/>
              </a:rPr>
              <a:t>Větvičky</a:t>
            </a:r>
            <a:r>
              <a:rPr lang="en-US" sz="2000" dirty="0">
                <a:cs typeface="Calibri" panose="020F0502020204030204"/>
              </a:rPr>
              <a:t>, </a:t>
            </a:r>
            <a:r>
              <a:rPr lang="en-US" sz="2000" dirty="0" err="1">
                <a:cs typeface="Calibri" panose="020F0502020204030204"/>
              </a:rPr>
              <a:t>které</a:t>
            </a:r>
            <a:r>
              <a:rPr lang="en-US" sz="2000" dirty="0">
                <a:cs typeface="Calibri" panose="020F0502020204030204"/>
              </a:rPr>
              <a:t> </a:t>
            </a:r>
            <a:r>
              <a:rPr lang="en-US" sz="2000" dirty="0" err="1">
                <a:cs typeface="Calibri" panose="020F0502020204030204"/>
              </a:rPr>
              <a:t>příliš</a:t>
            </a:r>
            <a:r>
              <a:rPr lang="en-US" sz="2000" dirty="0">
                <a:cs typeface="Calibri" panose="020F0502020204030204"/>
              </a:rPr>
              <a:t> </a:t>
            </a:r>
            <a:r>
              <a:rPr lang="en-US" sz="2000" dirty="0" err="1">
                <a:cs typeface="Calibri" panose="020F0502020204030204"/>
              </a:rPr>
              <a:t>odstávají</a:t>
            </a:r>
            <a:r>
              <a:rPr lang="en-US" sz="2000" dirty="0">
                <a:cs typeface="Calibri" panose="020F0502020204030204"/>
              </a:rPr>
              <a:t>, </a:t>
            </a:r>
            <a:r>
              <a:rPr lang="en-US" sz="2000" dirty="0" err="1">
                <a:cs typeface="Calibri" panose="020F0502020204030204"/>
              </a:rPr>
              <a:t>propleteme</a:t>
            </a:r>
            <a:r>
              <a:rPr lang="en-US" sz="2000" dirty="0">
                <a:cs typeface="Calibri" panose="020F0502020204030204"/>
              </a:rPr>
              <a:t>  do </a:t>
            </a:r>
            <a:r>
              <a:rPr lang="en-US" sz="2000" dirty="0" err="1">
                <a:cs typeface="Calibri" panose="020F0502020204030204"/>
              </a:rPr>
              <a:t>věnečku</a:t>
            </a:r>
            <a:r>
              <a:rPr lang="en-US" sz="2000" dirty="0">
                <a:cs typeface="Calibri" panose="020F0502020204030204"/>
              </a:rPr>
              <a:t>, aby </a:t>
            </a:r>
            <a:r>
              <a:rPr lang="en-US" sz="2000" dirty="0" err="1">
                <a:cs typeface="Calibri" panose="020F0502020204030204"/>
              </a:rPr>
              <a:t>nám</a:t>
            </a:r>
            <a:r>
              <a:rPr lang="en-US" sz="2000" dirty="0">
                <a:cs typeface="Calibri" panose="020F0502020204030204"/>
              </a:rPr>
              <a:t> </a:t>
            </a:r>
            <a:r>
              <a:rPr lang="en-US" sz="2000" dirty="0" err="1">
                <a:cs typeface="Calibri" panose="020F0502020204030204"/>
              </a:rPr>
              <a:t>vznikl</a:t>
            </a:r>
            <a:r>
              <a:rPr lang="en-US" sz="2000" dirty="0">
                <a:cs typeface="Calibri" panose="020F0502020204030204"/>
              </a:rPr>
              <a:t> </a:t>
            </a:r>
            <a:r>
              <a:rPr lang="en-US" sz="2000" dirty="0" err="1">
                <a:cs typeface="Calibri" panose="020F0502020204030204"/>
              </a:rPr>
              <a:t>pěkný</a:t>
            </a:r>
            <a:r>
              <a:rPr lang="en-US" sz="2000" dirty="0">
                <a:cs typeface="Calibri" panose="020F0502020204030204"/>
              </a:rPr>
              <a:t> </a:t>
            </a:r>
            <a:r>
              <a:rPr lang="en-US" sz="2000" dirty="0" err="1">
                <a:cs typeface="Calibri" panose="020F0502020204030204"/>
              </a:rPr>
              <a:t>tvar</a:t>
            </a:r>
            <a:r>
              <a:rPr lang="en-US" sz="2000" dirty="0">
                <a:cs typeface="Calibri" panose="020F0502020204030204"/>
              </a:rPr>
              <a:t> ,,</a:t>
            </a:r>
            <a:r>
              <a:rPr lang="en-US" sz="2000" dirty="0" err="1">
                <a:cs typeface="Calibri" panose="020F0502020204030204"/>
              </a:rPr>
              <a:t>kapky</a:t>
            </a:r>
            <a:r>
              <a:rPr lang="en-US" sz="2000" dirty="0">
                <a:cs typeface="Calibri" panose="020F0502020204030204"/>
              </a:rPr>
              <a:t>''.</a:t>
            </a:r>
          </a:p>
        </p:txBody>
      </p:sp>
    </p:spTree>
    <p:extLst>
      <p:ext uri="{BB962C8B-B14F-4D97-AF65-F5344CB8AC3E}">
        <p14:creationId xmlns:p14="http://schemas.microsoft.com/office/powerpoint/2010/main" val="4146585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8" descr="Obsah obrázku stůl, interiér, vsedě, dřevěné&#10;&#10;Popis vygenerovaný s velmi vysokou mírou spolehlivosti">
            <a:extLst>
              <a:ext uri="{FF2B5EF4-FFF2-40B4-BE49-F238E27FC236}">
                <a16:creationId xmlns:a16="http://schemas.microsoft.com/office/drawing/2014/main" xmlns="" id="{01E7BB78-E05D-4F0C-AAB4-551566480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49" y="-72538"/>
            <a:ext cx="10533795" cy="693483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24F266AD-725B-4A9D-B448-4C000F95CB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45D5BEE-DDB9-4920-954D-24325049D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483" y="1186206"/>
            <a:ext cx="4805691" cy="23059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cs typeface="Calibri"/>
              </a:rPr>
              <a:t>Na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věneček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postupně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přidáváme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mech a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ihned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ho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silně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obtáčíme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drátkem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, aby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pěkně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držel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706779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stůl, interiér, dřevěné, vsedě&#10;&#10;Popis vygenerovaný s velmi vysokou mírou spolehlivosti">
            <a:extLst>
              <a:ext uri="{FF2B5EF4-FFF2-40B4-BE49-F238E27FC236}">
                <a16:creationId xmlns:a16="http://schemas.microsoft.com/office/drawing/2014/main" xmlns="" id="{AD401B06-06C9-4FBB-8ECB-85AB99923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131" y="-425104"/>
            <a:ext cx="11159318" cy="734426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4F266AD-725B-4A9D-B448-4C000F95CB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45D5BEE-DDB9-4920-954D-24325049D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483" y="583430"/>
            <a:ext cx="4805691" cy="31589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cs typeface="Calibri"/>
              </a:rPr>
              <a:t>…. s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přidáváním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mechu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budeme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pokračovat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dokud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nebudeme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spokojeni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:-)</a:t>
            </a:r>
          </a:p>
        </p:txBody>
      </p:sp>
    </p:spTree>
    <p:extLst>
      <p:ext uri="{BB962C8B-B14F-4D97-AF65-F5344CB8AC3E}">
        <p14:creationId xmlns:p14="http://schemas.microsoft.com/office/powerpoint/2010/main" val="1484562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3" descr="Obsah obrázku stůl, interiér, dřevěné, vsedě&#10;&#10;Popis vygenerovaný s velmi vysokou mírou spolehlivosti">
            <a:extLst>
              <a:ext uri="{FF2B5EF4-FFF2-40B4-BE49-F238E27FC236}">
                <a16:creationId xmlns:a16="http://schemas.microsoft.com/office/drawing/2014/main" xmlns="" id="{560BF89E-09C0-4409-8F03-96E83F05B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325" y="-345492"/>
            <a:ext cx="10954601" cy="720778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4F266AD-725B-4A9D-B448-4C000F95CB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45D5BEE-DDB9-4920-954D-24325049D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483" y="583430"/>
            <a:ext cx="4805691" cy="31589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000" dirty="0" err="1">
                <a:solidFill>
                  <a:srgbClr val="000000"/>
                </a:solidFill>
                <a:cs typeface="Calibri"/>
              </a:rPr>
              <a:t>Tavnou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pistolí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přilepíme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vajíčka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k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věnečku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i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k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sobě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navzájem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.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Nebojte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se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dát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je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přes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/>
              </a:rPr>
              <a:t>sebe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3552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3" descr="Obsah obrázku stůl, interiér, dřevěné, vsedě&#10;&#10;Popis vygenerovaný s velmi vysokou mírou spolehlivosti">
            <a:extLst>
              <a:ext uri="{FF2B5EF4-FFF2-40B4-BE49-F238E27FC236}">
                <a16:creationId xmlns:a16="http://schemas.microsoft.com/office/drawing/2014/main" xmlns="" id="{FF2E7CA3-575D-4D83-9625-77FC299C3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39" y="-4299"/>
            <a:ext cx="10533795" cy="693483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4F266AD-725B-4A9D-B448-4C000F95CB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45D5BEE-DDB9-4920-954D-24325049D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483" y="1356803"/>
            <a:ext cx="4805691" cy="2692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Přilepíme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peříčka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3818589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stůl, interiér, dřevěné, žlutá&#10;&#10;Popis vygenerovaný s velmi vysokou mírou spolehlivosti">
            <a:extLst>
              <a:ext uri="{FF2B5EF4-FFF2-40B4-BE49-F238E27FC236}">
                <a16:creationId xmlns:a16="http://schemas.microsoft.com/office/drawing/2014/main" xmlns="" id="{BE1F43CE-9968-4D7E-82D0-EFBAD667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215" y="8115"/>
            <a:ext cx="10415533" cy="684988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4F266AD-725B-4A9D-B448-4C000F95CB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45D5BEE-DDB9-4920-954D-24325049D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483" y="1356803"/>
            <a:ext cx="4805691" cy="34205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  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Navážeme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stuhy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věneček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je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hotový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:-)</a:t>
            </a:r>
          </a:p>
          <a:p>
            <a:pPr algn="l"/>
            <a:endParaRPr lang="en-US" sz="2000" dirty="0">
              <a:solidFill>
                <a:srgbClr val="000000"/>
              </a:solidFill>
              <a:cs typeface="Calibri" panose="020F0502020204030204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     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         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Krásné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jaro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přeje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 SVČ </a:t>
            </a:r>
            <a:r>
              <a:rPr lang="en-US" sz="2000" dirty="0" err="1">
                <a:solidFill>
                  <a:srgbClr val="000000"/>
                </a:solidFill>
                <a:cs typeface="Calibri" panose="020F0502020204030204"/>
              </a:rPr>
              <a:t>Korunka</a:t>
            </a: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0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Širokoúhlá obrazovka</PresentationFormat>
  <Paragraphs>21</Paragraphs>
  <Slides>9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systému Office</vt:lpstr>
      <vt:lpstr>   STŘEDISKO VOLNÉHO ČASU KORUNKA OSTRAVA-MARIÁNSKÉ HORY   příspěvková organizace     KREATIVNÍ KARANTÉNA ANEB JAK SE NENUDIT  :-)      VELIKONOČNÍ VĚNEC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681</cp:revision>
  <dcterms:created xsi:type="dcterms:W3CDTF">2020-04-06T09:26:02Z</dcterms:created>
  <dcterms:modified xsi:type="dcterms:W3CDTF">2020-04-07T07:06:56Z</dcterms:modified>
</cp:coreProperties>
</file>