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5" r:id="rId8"/>
    <p:sldId id="263" r:id="rId9"/>
    <p:sldId id="266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84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61FE93-96F8-4CBC-974E-035EB3D9FB46}" v="1207" dt="2020-04-06T15:13:33.970"/>
    <p1510:client id="{E98FBC81-6ADC-412E-ACDD-0F8810375D8E}" v="1908" dt="2020-04-06T16:30:54.5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6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07.04.2020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1309689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07.04.2020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7188527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07.04.2020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5787437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07.04.2020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55345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07.04.2020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7285559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07.04.2020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6106184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07.04.2020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7578085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07.04.2020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4983867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07.04.2020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3794414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07.04.2020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4307544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07.04.2020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8594436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3A43DF-04A3-4662-88CA-28FDED1CFC09}" type="datetimeFigureOut">
              <a:rPr lang="cs-CZ" smtClean="0"/>
              <a:t>07.04.2020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4252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BC9EFE1-D8CB-4668-9980-DB108327A79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305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7CBAE1BD-B8E4-4029-8AA2-C77E4FED98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267436" y="2425385"/>
            <a:ext cx="5693098" cy="3096044"/>
          </a:xfrm>
        </p:spPr>
        <p:txBody>
          <a:bodyPr anchor="t">
            <a:normAutofit/>
          </a:bodyPr>
          <a:lstStyle/>
          <a:p>
            <a:r>
              <a:rPr lang="cs-CZ" sz="1400" dirty="0">
                <a:solidFill>
                  <a:srgbClr val="000000"/>
                </a:solidFill>
                <a:cs typeface="Calibri Light"/>
              </a:rPr>
              <a:t>  </a:t>
            </a:r>
            <a:r>
              <a:rPr lang="cs-CZ" sz="1400" dirty="0">
                <a:solidFill>
                  <a:srgbClr val="000000"/>
                </a:solidFill>
                <a:latin typeface="Calibri"/>
                <a:cs typeface="Calibri Light"/>
              </a:rPr>
              <a:t> STŘEDISKO VOLNÉHO ČASU KORUNKA OSTRAVA-MARIÁNSKÉ HORY</a:t>
            </a:r>
            <a:r>
              <a:rPr lang="cs-CZ" sz="1400" dirty="0">
                <a:latin typeface="Calibri"/>
                <a:cs typeface="Calibri Light"/>
              </a:rPr>
              <a:t/>
            </a:r>
            <a:br>
              <a:rPr lang="cs-CZ" sz="1400" dirty="0">
                <a:latin typeface="Calibri"/>
                <a:cs typeface="Calibri Light"/>
              </a:rPr>
            </a:br>
            <a:r>
              <a:rPr lang="cs-CZ" sz="1400" dirty="0">
                <a:latin typeface="Calibri"/>
                <a:cs typeface="Calibri Light"/>
              </a:rPr>
              <a:t/>
            </a:r>
            <a:br>
              <a:rPr lang="cs-CZ" sz="1400" dirty="0">
                <a:latin typeface="Calibri"/>
                <a:cs typeface="Calibri Light"/>
              </a:rPr>
            </a:br>
            <a:r>
              <a:rPr lang="cs-CZ" sz="1400" dirty="0">
                <a:latin typeface="Calibri"/>
                <a:cs typeface="Calibri Light"/>
              </a:rPr>
              <a:t> příspěvková organizace</a:t>
            </a:r>
            <a:br>
              <a:rPr lang="cs-CZ" sz="1400" dirty="0">
                <a:latin typeface="Calibri"/>
                <a:cs typeface="Calibri Light"/>
              </a:rPr>
            </a:br>
            <a:r>
              <a:rPr lang="cs-CZ" sz="1400" dirty="0">
                <a:latin typeface="Calibri"/>
                <a:cs typeface="Calibri Light"/>
              </a:rPr>
              <a:t/>
            </a:r>
            <a:br>
              <a:rPr lang="cs-CZ" sz="1400" dirty="0">
                <a:latin typeface="Calibri"/>
                <a:cs typeface="Calibri Light"/>
              </a:rPr>
            </a:br>
            <a:r>
              <a:rPr lang="cs-CZ" sz="1400" dirty="0">
                <a:latin typeface="Calibri"/>
                <a:cs typeface="Calibri Light"/>
              </a:rPr>
              <a:t/>
            </a:r>
            <a:br>
              <a:rPr lang="cs-CZ" sz="1400" dirty="0">
                <a:latin typeface="Calibri"/>
                <a:cs typeface="Calibri Light"/>
              </a:rPr>
            </a:br>
            <a:r>
              <a:rPr lang="cs-CZ" sz="1400" dirty="0">
                <a:latin typeface="Calibri"/>
                <a:cs typeface="Calibri Light"/>
              </a:rPr>
              <a:t/>
            </a:r>
            <a:br>
              <a:rPr lang="cs-CZ" sz="1400" dirty="0">
                <a:latin typeface="Calibri"/>
                <a:cs typeface="Calibri Light"/>
              </a:rPr>
            </a:br>
            <a:r>
              <a:rPr lang="cs-CZ" sz="1400" dirty="0">
                <a:latin typeface="Calibri"/>
                <a:cs typeface="Calibri Light"/>
              </a:rPr>
              <a:t/>
            </a:r>
            <a:br>
              <a:rPr lang="cs-CZ" sz="1400" dirty="0">
                <a:latin typeface="Calibri"/>
                <a:cs typeface="Calibri Light"/>
              </a:rPr>
            </a:br>
            <a:r>
              <a:rPr lang="cs-CZ" sz="2000" b="1" dirty="0">
                <a:solidFill>
                  <a:srgbClr val="000000"/>
                </a:solidFill>
                <a:latin typeface="Calibri"/>
                <a:cs typeface="Calibri Light"/>
              </a:rPr>
              <a:t>KREATIVNÍ KARANTÉNA ANEB JAK SE NENUDIT  :-)</a:t>
            </a:r>
            <a:br>
              <a:rPr lang="cs-CZ" sz="2000" b="1" dirty="0">
                <a:solidFill>
                  <a:srgbClr val="000000"/>
                </a:solidFill>
                <a:latin typeface="Calibri"/>
                <a:cs typeface="Calibri Light"/>
              </a:rPr>
            </a:br>
            <a:r>
              <a:rPr lang="cs-CZ" sz="2000" b="1" dirty="0">
                <a:latin typeface="Calibri"/>
                <a:cs typeface="Calibri Light"/>
              </a:rPr>
              <a:t/>
            </a:r>
            <a:br>
              <a:rPr lang="cs-CZ" sz="2000" b="1" dirty="0">
                <a:latin typeface="Calibri"/>
                <a:cs typeface="Calibri Light"/>
              </a:rPr>
            </a:br>
            <a:r>
              <a:rPr lang="cs-CZ" sz="2000" b="1" dirty="0">
                <a:latin typeface="Calibri"/>
                <a:cs typeface="Calibri Light"/>
              </a:rPr>
              <a:t>    VELIKONOČNÍ VĚNEC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586186" y="3428999"/>
            <a:ext cx="4805691" cy="83883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endParaRPr lang="cs-CZ" sz="1800">
              <a:solidFill>
                <a:srgbClr val="000000"/>
              </a:solidFill>
            </a:endParaRPr>
          </a:p>
          <a:p>
            <a:pPr algn="l"/>
            <a:endParaRPr lang="cs-CZ" sz="1800">
              <a:solidFill>
                <a:srgbClr val="000000"/>
              </a:solidFill>
            </a:endParaRPr>
          </a:p>
        </p:txBody>
      </p:sp>
      <p:sp>
        <p:nvSpPr>
          <p:cNvPr id="18" name="Freeform 49">
            <a:extLst>
              <a:ext uri="{FF2B5EF4-FFF2-40B4-BE49-F238E27FC236}">
                <a16:creationId xmlns:a16="http://schemas.microsoft.com/office/drawing/2014/main" xmlns="" id="{77DA6D33-2D62-458C-BF5D-DBF612FD557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Obrázek 4" descr="Obsah obrázku interiér, květina, váza, vsedě&#10;&#10;Popis vygenerovaný s velmi vysokou mírou spolehlivosti">
            <a:extLst>
              <a:ext uri="{FF2B5EF4-FFF2-40B4-BE49-F238E27FC236}">
                <a16:creationId xmlns:a16="http://schemas.microsoft.com/office/drawing/2014/main" xmlns="" id="{4A796D08-AC94-45CC-9C13-C467ACE0056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rcRect l="36063" r="6365" b="-1"/>
          <a:stretch/>
        </p:blipFill>
        <p:spPr>
          <a:xfrm>
            <a:off x="1" y="770037"/>
            <a:ext cx="5298683" cy="6097438"/>
          </a:xfrm>
          <a:custGeom>
            <a:avLst/>
            <a:gdLst/>
            <a:ahLst/>
            <a:cxnLst/>
            <a:rect l="l" t="t" r="r" b="b"/>
            <a:pathLst>
              <a:path w="5298683" h="6097438">
                <a:moveTo>
                  <a:pt x="2178155" y="0"/>
                </a:moveTo>
                <a:cubicBezTo>
                  <a:pt x="3901575" y="0"/>
                  <a:pt x="5298683" y="1397108"/>
                  <a:pt x="5298683" y="3120527"/>
                </a:cubicBezTo>
                <a:cubicBezTo>
                  <a:pt x="5298683" y="4413092"/>
                  <a:pt x="4512810" y="5522106"/>
                  <a:pt x="3392805" y="5995828"/>
                </a:cubicBezTo>
                <a:lnTo>
                  <a:pt x="3115184" y="6097438"/>
                </a:lnTo>
                <a:lnTo>
                  <a:pt x="1241127" y="6097438"/>
                </a:lnTo>
                <a:lnTo>
                  <a:pt x="963506" y="5995828"/>
                </a:lnTo>
                <a:cubicBezTo>
                  <a:pt x="683504" y="5877397"/>
                  <a:pt x="424387" y="5719261"/>
                  <a:pt x="193210" y="5528477"/>
                </a:cubicBezTo>
                <a:lnTo>
                  <a:pt x="0" y="5352876"/>
                </a:lnTo>
                <a:lnTo>
                  <a:pt x="0" y="888178"/>
                </a:lnTo>
                <a:lnTo>
                  <a:pt x="193210" y="712577"/>
                </a:lnTo>
                <a:cubicBezTo>
                  <a:pt x="732621" y="267415"/>
                  <a:pt x="1424159" y="0"/>
                  <a:pt x="2178155" y="0"/>
                </a:cubicBezTo>
                <a:close/>
              </a:path>
            </a:pathLst>
          </a:custGeom>
          <a:effectLst>
            <a:softEdge rad="0"/>
          </a:effectLst>
        </p:spPr>
      </p:pic>
      <p:pic>
        <p:nvPicPr>
          <p:cNvPr id="6" name="Obrázek 6">
            <a:extLst>
              <a:ext uri="{FF2B5EF4-FFF2-40B4-BE49-F238E27FC236}">
                <a16:creationId xmlns:a16="http://schemas.microsoft.com/office/drawing/2014/main" xmlns="" id="{C3DF3AC4-038E-40B5-A14E-D40A4C7B6D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88072" y="630216"/>
            <a:ext cx="2743200" cy="1548732"/>
          </a:xfrm>
          <a:prstGeom prst="rect">
            <a:avLst/>
          </a:prstGeom>
        </p:spPr>
      </p:pic>
      <p:pic>
        <p:nvPicPr>
          <p:cNvPr id="7" name="326639__monkeyman535__happy-musi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8" name="326639__monkeyman535__happy-musi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5230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626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20000" numSld="999">
                <p:cTn id="1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4" descr="Obsah obrázku stůl, interiér, vsedě, dřevěné&#10;&#10;Popis vygenerovaný s velmi vysokou mírou spolehlivosti">
            <a:extLst>
              <a:ext uri="{FF2B5EF4-FFF2-40B4-BE49-F238E27FC236}">
                <a16:creationId xmlns:a16="http://schemas.microsoft.com/office/drawing/2014/main" xmlns="" id="{EDEA18EC-066D-4EE9-8FF9-04A97F8218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23786" r="14445" b="-1"/>
          <a:stretch/>
        </p:blipFill>
        <p:spPr>
          <a:xfrm>
            <a:off x="5797543" y="10"/>
            <a:ext cx="6394152" cy="685799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54DDEBDD-D8BD-41A6-8A0D-B00E3768B0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D45D5BEE-DDB9-4920-954D-24325049D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400" y="827756"/>
            <a:ext cx="4706803" cy="519909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2000" dirty="0">
                <a:solidFill>
                  <a:srgbClr val="E6841C"/>
                </a:solidFill>
              </a:rPr>
              <a:t>NA VÝROBU VĚNCE BUDEME POTŘEBOVAT:</a:t>
            </a:r>
            <a:endParaRPr lang="cs-CZ" dirty="0">
              <a:solidFill>
                <a:srgbClr val="E6841C"/>
              </a:solidFill>
              <a:cs typeface="Calibri"/>
            </a:endParaRPr>
          </a:p>
          <a:p>
            <a:pPr algn="l"/>
            <a:endParaRPr lang="en-US" sz="2000" dirty="0">
              <a:solidFill>
                <a:srgbClr val="E6841C"/>
              </a:solidFill>
            </a:endParaRPr>
          </a:p>
          <a:p>
            <a:pPr algn="l"/>
            <a:r>
              <a:rPr lang="en-US" sz="2000" dirty="0">
                <a:solidFill>
                  <a:srgbClr val="000000"/>
                </a:solidFill>
              </a:rPr>
              <a:t>- </a:t>
            </a:r>
            <a:r>
              <a:rPr lang="en-US" sz="2000" dirty="0" err="1">
                <a:solidFill>
                  <a:srgbClr val="000000"/>
                </a:solidFill>
              </a:rPr>
              <a:t>větvičky</a:t>
            </a:r>
            <a:r>
              <a:rPr lang="en-US" sz="2000" dirty="0">
                <a:solidFill>
                  <a:srgbClr val="000000"/>
                </a:solidFill>
              </a:rPr>
              <a:t> z </a:t>
            </a:r>
            <a:r>
              <a:rPr lang="en-US" sz="2000" dirty="0" err="1">
                <a:solidFill>
                  <a:srgbClr val="000000"/>
                </a:solidFill>
              </a:rPr>
              <a:t>břízy</a:t>
            </a:r>
            <a:endParaRPr lang="en-US" sz="2000" dirty="0" err="1">
              <a:solidFill>
                <a:srgbClr val="000000"/>
              </a:solidFill>
              <a:cs typeface="Calibri" panose="020F0502020204030204"/>
            </a:endParaRPr>
          </a:p>
          <a:p>
            <a:pPr algn="l"/>
            <a:r>
              <a:rPr lang="en-US" sz="2000" dirty="0">
                <a:solidFill>
                  <a:srgbClr val="000000"/>
                </a:solidFill>
              </a:rPr>
              <a:t>- </a:t>
            </a:r>
            <a:r>
              <a:rPr lang="en-US" sz="2000" dirty="0" err="1">
                <a:solidFill>
                  <a:srgbClr val="000000"/>
                </a:solidFill>
              </a:rPr>
              <a:t>vyfouké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nebo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plastové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vajíčka</a:t>
            </a:r>
            <a:r>
              <a:rPr lang="en-US" sz="2000" dirty="0">
                <a:solidFill>
                  <a:srgbClr val="000000"/>
                </a:solidFill>
              </a:rPr>
              <a:t> </a:t>
            </a:r>
            <a:endParaRPr lang="en-US" sz="2000" dirty="0">
              <a:solidFill>
                <a:srgbClr val="000000"/>
              </a:solidFill>
              <a:cs typeface="Calibri" panose="020F0502020204030204"/>
            </a:endParaRPr>
          </a:p>
          <a:p>
            <a:pPr algn="l"/>
            <a:r>
              <a:rPr lang="en-US" sz="2000" dirty="0">
                <a:solidFill>
                  <a:srgbClr val="000000"/>
                </a:solidFill>
              </a:rPr>
              <a:t>- mech</a:t>
            </a:r>
            <a:endParaRPr lang="en-US" sz="2000" dirty="0">
              <a:solidFill>
                <a:srgbClr val="000000"/>
              </a:solidFill>
              <a:cs typeface="Calibri" panose="020F0502020204030204"/>
            </a:endParaRPr>
          </a:p>
          <a:p>
            <a:pPr algn="l"/>
            <a:r>
              <a:rPr lang="en-US" sz="2000" dirty="0">
                <a:solidFill>
                  <a:srgbClr val="000000"/>
                </a:solidFill>
                <a:cs typeface="Calibri" panose="020F0502020204030204"/>
              </a:rPr>
              <a:t>- </a:t>
            </a:r>
            <a:r>
              <a:rPr lang="en-US" sz="2000" dirty="0" err="1">
                <a:solidFill>
                  <a:srgbClr val="000000"/>
                </a:solidFill>
                <a:cs typeface="Calibri" panose="020F0502020204030204"/>
              </a:rPr>
              <a:t>vázací</a:t>
            </a:r>
            <a:r>
              <a:rPr lang="en-US" sz="2000" dirty="0">
                <a:solidFill>
                  <a:srgbClr val="000000"/>
                </a:solidFill>
                <a:cs typeface="Calibri" panose="020F0502020204030204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Calibri" panose="020F0502020204030204"/>
              </a:rPr>
              <a:t>drátek</a:t>
            </a:r>
            <a:r>
              <a:rPr lang="en-US" sz="2000" dirty="0">
                <a:solidFill>
                  <a:srgbClr val="000000"/>
                </a:solidFill>
                <a:cs typeface="Calibri" panose="020F0502020204030204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Calibri" panose="020F0502020204030204"/>
              </a:rPr>
              <a:t>nebo</a:t>
            </a:r>
            <a:r>
              <a:rPr lang="en-US" sz="2000" dirty="0">
                <a:solidFill>
                  <a:srgbClr val="000000"/>
                </a:solidFill>
                <a:cs typeface="Calibri" panose="020F0502020204030204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Calibri" panose="020F0502020204030204"/>
              </a:rPr>
              <a:t>provázek</a:t>
            </a:r>
            <a:endParaRPr lang="en-US" sz="2000" dirty="0">
              <a:solidFill>
                <a:srgbClr val="000000"/>
              </a:solidFill>
              <a:cs typeface="Calibri" panose="020F0502020204030204"/>
            </a:endParaRPr>
          </a:p>
          <a:p>
            <a:pPr algn="l"/>
            <a:r>
              <a:rPr lang="en-US" sz="2000" dirty="0">
                <a:solidFill>
                  <a:srgbClr val="000000"/>
                </a:solidFill>
                <a:cs typeface="Calibri" panose="020F0502020204030204"/>
              </a:rPr>
              <a:t>- </a:t>
            </a:r>
            <a:r>
              <a:rPr lang="en-US" sz="2000" dirty="0" err="1">
                <a:solidFill>
                  <a:srgbClr val="000000"/>
                </a:solidFill>
                <a:cs typeface="Calibri" panose="020F0502020204030204"/>
              </a:rPr>
              <a:t>barevné</a:t>
            </a:r>
            <a:r>
              <a:rPr lang="en-US" sz="2000" dirty="0">
                <a:solidFill>
                  <a:srgbClr val="000000"/>
                </a:solidFill>
                <a:cs typeface="Calibri" panose="020F0502020204030204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Calibri" panose="020F0502020204030204"/>
              </a:rPr>
              <a:t>stužky</a:t>
            </a:r>
            <a:endParaRPr lang="en-US" sz="2000" dirty="0">
              <a:solidFill>
                <a:srgbClr val="000000"/>
              </a:solidFill>
              <a:cs typeface="Calibri" panose="020F0502020204030204"/>
            </a:endParaRPr>
          </a:p>
          <a:p>
            <a:pPr algn="l"/>
            <a:r>
              <a:rPr lang="en-US" sz="2000" dirty="0">
                <a:solidFill>
                  <a:srgbClr val="000000"/>
                </a:solidFill>
                <a:cs typeface="Calibri" panose="020F0502020204030204"/>
              </a:rPr>
              <a:t>- </a:t>
            </a:r>
            <a:r>
              <a:rPr lang="en-US" sz="2000" dirty="0" err="1">
                <a:solidFill>
                  <a:srgbClr val="000000"/>
                </a:solidFill>
                <a:cs typeface="Calibri" panose="020F0502020204030204"/>
              </a:rPr>
              <a:t>tavnou</a:t>
            </a:r>
            <a:r>
              <a:rPr lang="en-US" sz="2000" dirty="0">
                <a:solidFill>
                  <a:srgbClr val="000000"/>
                </a:solidFill>
                <a:cs typeface="Calibri" panose="020F0502020204030204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Calibri" panose="020F0502020204030204"/>
              </a:rPr>
              <a:t>pistoli</a:t>
            </a:r>
            <a:endParaRPr lang="en-US" sz="2000" dirty="0">
              <a:solidFill>
                <a:srgbClr val="000000"/>
              </a:solidFill>
              <a:cs typeface="Calibri" panose="020F0502020204030204"/>
            </a:endParaRPr>
          </a:p>
          <a:p>
            <a:pPr algn="l"/>
            <a:r>
              <a:rPr lang="en-US" sz="2000" dirty="0">
                <a:solidFill>
                  <a:srgbClr val="000000"/>
                </a:solidFill>
                <a:cs typeface="Calibri" panose="020F0502020204030204"/>
              </a:rPr>
              <a:t>- to co </a:t>
            </a:r>
            <a:r>
              <a:rPr lang="en-US" sz="2000" dirty="0" err="1">
                <a:solidFill>
                  <a:srgbClr val="000000"/>
                </a:solidFill>
                <a:cs typeface="Calibri" panose="020F0502020204030204"/>
              </a:rPr>
              <a:t>doma</a:t>
            </a:r>
            <a:r>
              <a:rPr lang="en-US" sz="2000" dirty="0">
                <a:solidFill>
                  <a:srgbClr val="000000"/>
                </a:solidFill>
                <a:cs typeface="Calibri" panose="020F0502020204030204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Calibri" panose="020F0502020204030204"/>
              </a:rPr>
              <a:t>najdeme</a:t>
            </a:r>
            <a:r>
              <a:rPr lang="en-US" sz="2000" dirty="0">
                <a:solidFill>
                  <a:srgbClr val="000000"/>
                </a:solidFill>
                <a:cs typeface="Calibri" panose="020F0502020204030204"/>
              </a:rPr>
              <a:t> a </a:t>
            </a:r>
            <a:r>
              <a:rPr lang="en-US" sz="2000" dirty="0" err="1">
                <a:solidFill>
                  <a:srgbClr val="000000"/>
                </a:solidFill>
                <a:cs typeface="Calibri" panose="020F0502020204030204"/>
              </a:rPr>
              <a:t>týká</a:t>
            </a:r>
            <a:r>
              <a:rPr lang="en-US" sz="2000" dirty="0">
                <a:solidFill>
                  <a:srgbClr val="000000"/>
                </a:solidFill>
                <a:cs typeface="Calibri" panose="020F0502020204030204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cs typeface="Calibri" panose="020F0502020204030204"/>
              </a:rPr>
              <a:t>se</a:t>
            </a:r>
            <a:r>
              <a:rPr lang="cs-CZ" sz="2000" dirty="0" smtClean="0">
                <a:solidFill>
                  <a:srgbClr val="000000"/>
                </a:solidFill>
                <a:cs typeface="Calibri" panose="020F0502020204030204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cs typeface="Calibri" panose="020F0502020204030204"/>
              </a:rPr>
              <a:t>velikonoc</a:t>
            </a:r>
            <a:r>
              <a:rPr lang="en-US" sz="2000" dirty="0" smtClean="0">
                <a:solidFill>
                  <a:srgbClr val="000000"/>
                </a:solidFill>
                <a:cs typeface="Calibri" panose="020F0502020204030204"/>
              </a:rPr>
              <a:t>  </a:t>
            </a:r>
            <a:r>
              <a:rPr lang="cs-CZ" sz="2000" dirty="0" smtClean="0">
                <a:solidFill>
                  <a:srgbClr val="000000"/>
                </a:solidFill>
                <a:cs typeface="Calibri" panose="020F0502020204030204"/>
              </a:rPr>
              <a:t>   </a:t>
            </a:r>
            <a:r>
              <a:rPr lang="en-US" sz="2000" dirty="0" smtClean="0">
                <a:solidFill>
                  <a:srgbClr val="000000"/>
                </a:solidFill>
                <a:cs typeface="Calibri" panose="020F0502020204030204"/>
              </a:rPr>
              <a:t>/</a:t>
            </a:r>
            <a:r>
              <a:rPr lang="en-US" sz="2000" dirty="0" err="1">
                <a:solidFill>
                  <a:srgbClr val="000000"/>
                </a:solidFill>
                <a:cs typeface="Calibri" panose="020F0502020204030204"/>
              </a:rPr>
              <a:t>peříčka</a:t>
            </a:r>
            <a:r>
              <a:rPr lang="en-US" sz="2000" dirty="0">
                <a:solidFill>
                  <a:srgbClr val="000000"/>
                </a:solidFill>
                <a:cs typeface="Calibri" panose="020F0502020204030204"/>
              </a:rPr>
              <a:t>, </a:t>
            </a:r>
            <a:r>
              <a:rPr lang="en-US" sz="2000" dirty="0" err="1">
                <a:solidFill>
                  <a:srgbClr val="000000"/>
                </a:solidFill>
                <a:cs typeface="Calibri" panose="020F0502020204030204"/>
              </a:rPr>
              <a:t>motýlky</a:t>
            </a:r>
            <a:r>
              <a:rPr lang="en-US" sz="2000" dirty="0">
                <a:solidFill>
                  <a:srgbClr val="000000"/>
                </a:solidFill>
                <a:cs typeface="Calibri" panose="020F0502020204030204"/>
              </a:rPr>
              <a:t>, </a:t>
            </a:r>
            <a:r>
              <a:rPr lang="en-US" sz="2000" dirty="0" err="1">
                <a:solidFill>
                  <a:srgbClr val="000000"/>
                </a:solidFill>
                <a:cs typeface="Calibri" panose="020F0502020204030204"/>
              </a:rPr>
              <a:t>kuřátka</a:t>
            </a:r>
            <a:r>
              <a:rPr lang="en-US" sz="2000" dirty="0">
                <a:solidFill>
                  <a:srgbClr val="000000"/>
                </a:solidFill>
                <a:cs typeface="Calibri" panose="020F0502020204030204"/>
              </a:rPr>
              <a:t>.../</a:t>
            </a:r>
          </a:p>
          <a:p>
            <a:pPr algn="l"/>
            <a:r>
              <a:rPr lang="en-US" sz="2000" dirty="0">
                <a:solidFill>
                  <a:srgbClr val="000000"/>
                </a:solidFill>
                <a:cs typeface="Calibri" panose="020F0502020204030204"/>
              </a:rPr>
              <a:t>- </a:t>
            </a:r>
            <a:r>
              <a:rPr lang="en-US" sz="2000" dirty="0" err="1">
                <a:solidFill>
                  <a:srgbClr val="000000"/>
                </a:solidFill>
                <a:cs typeface="Calibri" panose="020F0502020204030204"/>
              </a:rPr>
              <a:t>nůžky</a:t>
            </a:r>
            <a:endParaRPr lang="en-US" sz="2000" dirty="0">
              <a:solidFill>
                <a:srgbClr val="000000"/>
              </a:solidFill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97158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4" descr="Obsah obrázku stůl, vsedě, řezání, paluba&#10;&#10;Popis vygenerovaný s velmi vysokou mírou spolehlivosti">
            <a:extLst>
              <a:ext uri="{FF2B5EF4-FFF2-40B4-BE49-F238E27FC236}">
                <a16:creationId xmlns:a16="http://schemas.microsoft.com/office/drawing/2014/main" xmlns="" id="{B3EA331F-965B-4BC9-A787-AC2552F8B5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0161" y="-61163"/>
            <a:ext cx="10420065" cy="6866596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54DDEBDD-D8BD-41A6-8A0D-B00E3768B0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D45D5BEE-DDB9-4920-954D-24325049D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400" y="827756"/>
            <a:ext cx="5377817" cy="519909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2000" dirty="0" err="1">
                <a:cs typeface="Calibri"/>
              </a:rPr>
              <a:t>Větvičky</a:t>
            </a:r>
            <a:r>
              <a:rPr lang="en-US" sz="2000" dirty="0">
                <a:cs typeface="Calibri"/>
              </a:rPr>
              <a:t> </a:t>
            </a:r>
            <a:r>
              <a:rPr lang="en-US" sz="2000" dirty="0" err="1">
                <a:cs typeface="Calibri"/>
              </a:rPr>
              <a:t>si</a:t>
            </a:r>
            <a:r>
              <a:rPr lang="en-US" sz="2000" dirty="0">
                <a:cs typeface="Calibri"/>
              </a:rPr>
              <a:t> </a:t>
            </a:r>
            <a:r>
              <a:rPr lang="en-US" sz="2000" dirty="0" err="1">
                <a:cs typeface="Calibri"/>
              </a:rPr>
              <a:t>poskládáme</a:t>
            </a:r>
            <a:r>
              <a:rPr lang="en-US" sz="2000" dirty="0">
                <a:cs typeface="Calibri"/>
              </a:rPr>
              <a:t> </a:t>
            </a:r>
            <a:r>
              <a:rPr lang="en-US" sz="2000" dirty="0" err="1">
                <a:cs typeface="Calibri"/>
              </a:rPr>
              <a:t>na</a:t>
            </a:r>
            <a:r>
              <a:rPr lang="en-US" sz="2000" dirty="0">
                <a:cs typeface="Calibri"/>
              </a:rPr>
              <a:t> </a:t>
            </a:r>
            <a:r>
              <a:rPr lang="en-US" sz="2000" dirty="0" err="1">
                <a:cs typeface="Calibri"/>
              </a:rPr>
              <a:t>sebe</a:t>
            </a:r>
            <a:r>
              <a:rPr lang="en-US" sz="2000" dirty="0">
                <a:cs typeface="Calibri"/>
              </a:rPr>
              <a:t>. </a:t>
            </a:r>
            <a:r>
              <a:rPr lang="en-US" sz="2000" dirty="0" err="1">
                <a:cs typeface="Calibri"/>
              </a:rPr>
              <a:t>Konce</a:t>
            </a:r>
            <a:r>
              <a:rPr lang="en-US" sz="2000" dirty="0">
                <a:cs typeface="Calibri"/>
              </a:rPr>
              <a:t> </a:t>
            </a:r>
            <a:r>
              <a:rPr lang="en-US" sz="2000" dirty="0" err="1">
                <a:cs typeface="Calibri"/>
              </a:rPr>
              <a:t>ohneme</a:t>
            </a:r>
            <a:r>
              <a:rPr lang="en-US" sz="2000" dirty="0">
                <a:cs typeface="Calibri"/>
              </a:rPr>
              <a:t> k </a:t>
            </a:r>
            <a:r>
              <a:rPr lang="en-US" sz="2000" dirty="0" err="1">
                <a:cs typeface="Calibri"/>
              </a:rPr>
              <a:t>sobě</a:t>
            </a:r>
            <a:r>
              <a:rPr lang="en-US" sz="2000" dirty="0">
                <a:cs typeface="Calibri"/>
              </a:rPr>
              <a:t> a </a:t>
            </a:r>
            <a:r>
              <a:rPr lang="en-US" sz="2000" dirty="0" err="1">
                <a:cs typeface="Calibri"/>
              </a:rPr>
              <a:t>svážeme</a:t>
            </a:r>
            <a:r>
              <a:rPr lang="en-US" sz="2000" dirty="0">
                <a:cs typeface="Calibri"/>
              </a:rPr>
              <a:t> </a:t>
            </a:r>
            <a:r>
              <a:rPr lang="en-US" sz="2000" dirty="0" err="1">
                <a:cs typeface="Calibri"/>
              </a:rPr>
              <a:t>drátkem</a:t>
            </a:r>
            <a:r>
              <a:rPr lang="en-US" sz="2000" dirty="0">
                <a:cs typeface="Calibri"/>
              </a:rPr>
              <a:t> </a:t>
            </a:r>
            <a:r>
              <a:rPr lang="en-US" sz="2000" dirty="0" err="1">
                <a:cs typeface="Calibri"/>
              </a:rPr>
              <a:t>nebo</a:t>
            </a:r>
            <a:r>
              <a:rPr lang="en-US" sz="2000" dirty="0">
                <a:cs typeface="Calibri"/>
              </a:rPr>
              <a:t> </a:t>
            </a:r>
            <a:r>
              <a:rPr lang="en-US" sz="2000" dirty="0" err="1">
                <a:cs typeface="Calibri"/>
              </a:rPr>
              <a:t>provázkem</a:t>
            </a:r>
            <a:r>
              <a:rPr lang="en-US" sz="2000" dirty="0">
                <a:cs typeface="Calibri"/>
              </a:rPr>
              <a:t>.</a:t>
            </a:r>
            <a:endParaRPr lang="en-US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2355637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4" descr="Obsah obrázku stůl, interiér, vsedě, dort&#10;&#10;Popis vygenerovaný s velmi vysokou mírou spolehlivosti">
            <a:extLst>
              <a:ext uri="{FF2B5EF4-FFF2-40B4-BE49-F238E27FC236}">
                <a16:creationId xmlns:a16="http://schemas.microsoft.com/office/drawing/2014/main" xmlns="" id="{7997825A-FEA5-4D01-8FFA-9ED64BE83A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3654" y="-4298"/>
            <a:ext cx="10420065" cy="6866596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54DDEBDD-D8BD-41A6-8A0D-B00E3768B0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D45D5BEE-DDB9-4920-954D-24325049D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400" y="827756"/>
            <a:ext cx="4900146" cy="519909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2000" dirty="0" err="1">
                <a:cs typeface="Calibri" panose="020F0502020204030204"/>
              </a:rPr>
              <a:t>Větvičky</a:t>
            </a:r>
            <a:r>
              <a:rPr lang="en-US" sz="2000" dirty="0">
                <a:cs typeface="Calibri" panose="020F0502020204030204"/>
              </a:rPr>
              <a:t>, </a:t>
            </a:r>
            <a:r>
              <a:rPr lang="en-US" sz="2000" dirty="0" err="1">
                <a:cs typeface="Calibri" panose="020F0502020204030204"/>
              </a:rPr>
              <a:t>které</a:t>
            </a:r>
            <a:r>
              <a:rPr lang="en-US" sz="2000" dirty="0">
                <a:cs typeface="Calibri" panose="020F0502020204030204"/>
              </a:rPr>
              <a:t> </a:t>
            </a:r>
            <a:r>
              <a:rPr lang="en-US" sz="2000" dirty="0" err="1">
                <a:cs typeface="Calibri" panose="020F0502020204030204"/>
              </a:rPr>
              <a:t>příliš</a:t>
            </a:r>
            <a:r>
              <a:rPr lang="en-US" sz="2000" dirty="0">
                <a:cs typeface="Calibri" panose="020F0502020204030204"/>
              </a:rPr>
              <a:t> </a:t>
            </a:r>
            <a:r>
              <a:rPr lang="en-US" sz="2000" dirty="0" err="1">
                <a:cs typeface="Calibri" panose="020F0502020204030204"/>
              </a:rPr>
              <a:t>odstávají</a:t>
            </a:r>
            <a:r>
              <a:rPr lang="en-US" sz="2000" dirty="0">
                <a:cs typeface="Calibri" panose="020F0502020204030204"/>
              </a:rPr>
              <a:t>, </a:t>
            </a:r>
            <a:r>
              <a:rPr lang="en-US" sz="2000" dirty="0" err="1">
                <a:cs typeface="Calibri" panose="020F0502020204030204"/>
              </a:rPr>
              <a:t>propleteme</a:t>
            </a:r>
            <a:r>
              <a:rPr lang="en-US" sz="2000" dirty="0">
                <a:cs typeface="Calibri" panose="020F0502020204030204"/>
              </a:rPr>
              <a:t>  do </a:t>
            </a:r>
            <a:r>
              <a:rPr lang="en-US" sz="2000" dirty="0" err="1">
                <a:cs typeface="Calibri" panose="020F0502020204030204"/>
              </a:rPr>
              <a:t>věnečku</a:t>
            </a:r>
            <a:r>
              <a:rPr lang="en-US" sz="2000" dirty="0">
                <a:cs typeface="Calibri" panose="020F0502020204030204"/>
              </a:rPr>
              <a:t>, aby </a:t>
            </a:r>
            <a:r>
              <a:rPr lang="en-US" sz="2000" dirty="0" err="1">
                <a:cs typeface="Calibri" panose="020F0502020204030204"/>
              </a:rPr>
              <a:t>nám</a:t>
            </a:r>
            <a:r>
              <a:rPr lang="en-US" sz="2000" dirty="0">
                <a:cs typeface="Calibri" panose="020F0502020204030204"/>
              </a:rPr>
              <a:t> </a:t>
            </a:r>
            <a:r>
              <a:rPr lang="en-US" sz="2000" dirty="0" err="1">
                <a:cs typeface="Calibri" panose="020F0502020204030204"/>
              </a:rPr>
              <a:t>vznikl</a:t>
            </a:r>
            <a:r>
              <a:rPr lang="en-US" sz="2000" dirty="0">
                <a:cs typeface="Calibri" panose="020F0502020204030204"/>
              </a:rPr>
              <a:t> </a:t>
            </a:r>
            <a:r>
              <a:rPr lang="en-US" sz="2000" dirty="0" err="1">
                <a:cs typeface="Calibri" panose="020F0502020204030204"/>
              </a:rPr>
              <a:t>pěkný</a:t>
            </a:r>
            <a:r>
              <a:rPr lang="en-US" sz="2000" dirty="0">
                <a:cs typeface="Calibri" panose="020F0502020204030204"/>
              </a:rPr>
              <a:t> </a:t>
            </a:r>
            <a:r>
              <a:rPr lang="en-US" sz="2000" dirty="0" err="1">
                <a:cs typeface="Calibri" panose="020F0502020204030204"/>
              </a:rPr>
              <a:t>tvar</a:t>
            </a:r>
            <a:r>
              <a:rPr lang="en-US" sz="2000" dirty="0">
                <a:cs typeface="Calibri" panose="020F0502020204030204"/>
              </a:rPr>
              <a:t> ,,</a:t>
            </a:r>
            <a:r>
              <a:rPr lang="en-US" sz="2000" dirty="0" err="1">
                <a:cs typeface="Calibri" panose="020F0502020204030204"/>
              </a:rPr>
              <a:t>kapky</a:t>
            </a:r>
            <a:r>
              <a:rPr lang="en-US" sz="2000" dirty="0">
                <a:cs typeface="Calibri" panose="020F0502020204030204"/>
              </a:rPr>
              <a:t>''.</a:t>
            </a:r>
          </a:p>
        </p:txBody>
      </p:sp>
    </p:spTree>
    <p:extLst>
      <p:ext uri="{BB962C8B-B14F-4D97-AF65-F5344CB8AC3E}">
        <p14:creationId xmlns:p14="http://schemas.microsoft.com/office/powerpoint/2010/main" val="41465858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2A0E4E09-FC02-4ADC-951A-3FFA90B6FE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Obrázek 8" descr="Obsah obrázku stůl, interiér, vsedě, dřevěné&#10;&#10;Popis vygenerovaný s velmi vysokou mírou spolehlivosti">
            <a:extLst>
              <a:ext uri="{FF2B5EF4-FFF2-40B4-BE49-F238E27FC236}">
                <a16:creationId xmlns:a16="http://schemas.microsoft.com/office/drawing/2014/main" xmlns="" id="{01E7BB78-E05D-4F0C-AAB4-551566480D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0549" y="-72538"/>
            <a:ext cx="10533795" cy="6934833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xmlns="" id="{24F266AD-725B-4A9D-B448-4C000F95CB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D45D5BEE-DDB9-4920-954D-24325049D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483" y="1186206"/>
            <a:ext cx="4805691" cy="230596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2000" dirty="0">
                <a:solidFill>
                  <a:srgbClr val="000000"/>
                </a:solidFill>
                <a:cs typeface="Calibri"/>
              </a:rPr>
              <a:t>Na </a:t>
            </a:r>
            <a:r>
              <a:rPr lang="en-US" sz="2000" dirty="0" err="1">
                <a:solidFill>
                  <a:srgbClr val="000000"/>
                </a:solidFill>
                <a:cs typeface="Calibri"/>
              </a:rPr>
              <a:t>věneček</a:t>
            </a:r>
            <a:r>
              <a:rPr lang="en-US" sz="20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Calibri"/>
              </a:rPr>
              <a:t>postupně</a:t>
            </a:r>
            <a:r>
              <a:rPr lang="en-US" sz="20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Calibri"/>
              </a:rPr>
              <a:t>přidáváme</a:t>
            </a:r>
            <a:r>
              <a:rPr lang="en-US" sz="2000" dirty="0">
                <a:solidFill>
                  <a:srgbClr val="000000"/>
                </a:solidFill>
                <a:cs typeface="Calibri"/>
              </a:rPr>
              <a:t> mech a </a:t>
            </a:r>
            <a:r>
              <a:rPr lang="en-US" sz="2000" dirty="0" err="1">
                <a:solidFill>
                  <a:srgbClr val="000000"/>
                </a:solidFill>
                <a:cs typeface="Calibri"/>
              </a:rPr>
              <a:t>ihned</a:t>
            </a:r>
            <a:r>
              <a:rPr lang="en-US" sz="2000" dirty="0">
                <a:solidFill>
                  <a:srgbClr val="000000"/>
                </a:solidFill>
                <a:cs typeface="Calibri"/>
              </a:rPr>
              <a:t> ho </a:t>
            </a:r>
            <a:r>
              <a:rPr lang="en-US" sz="2000" dirty="0" err="1">
                <a:solidFill>
                  <a:srgbClr val="000000"/>
                </a:solidFill>
                <a:cs typeface="Calibri"/>
              </a:rPr>
              <a:t>silně</a:t>
            </a:r>
            <a:r>
              <a:rPr lang="en-US" sz="20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Calibri"/>
              </a:rPr>
              <a:t>obtáčíme</a:t>
            </a:r>
            <a:r>
              <a:rPr lang="en-US" sz="20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Calibri"/>
              </a:rPr>
              <a:t>drátkem</a:t>
            </a:r>
            <a:r>
              <a:rPr lang="en-US" sz="2000" dirty="0">
                <a:solidFill>
                  <a:srgbClr val="000000"/>
                </a:solidFill>
                <a:cs typeface="Calibri"/>
              </a:rPr>
              <a:t>, aby </a:t>
            </a:r>
            <a:r>
              <a:rPr lang="en-US" sz="2000" dirty="0" err="1">
                <a:solidFill>
                  <a:srgbClr val="000000"/>
                </a:solidFill>
                <a:cs typeface="Calibri"/>
              </a:rPr>
              <a:t>pěkně</a:t>
            </a:r>
            <a:r>
              <a:rPr lang="en-US" sz="20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Calibri"/>
              </a:rPr>
              <a:t>držel</a:t>
            </a:r>
            <a:r>
              <a:rPr lang="en-US" sz="2000" dirty="0">
                <a:solidFill>
                  <a:srgbClr val="000000"/>
                </a:solidFill>
                <a:cs typeface="Calibri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27067794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2A0E4E09-FC02-4ADC-951A-3FFA90B6FE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5" descr="Obsah obrázku stůl, interiér, dřevěné, vsedě&#10;&#10;Popis vygenerovaný s velmi vysokou mírou spolehlivosti">
            <a:extLst>
              <a:ext uri="{FF2B5EF4-FFF2-40B4-BE49-F238E27FC236}">
                <a16:creationId xmlns:a16="http://schemas.microsoft.com/office/drawing/2014/main" xmlns="" id="{AD401B06-06C9-4FBB-8ECB-85AB999239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0131" y="-425104"/>
            <a:ext cx="11159318" cy="7344267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xmlns="" id="{24F266AD-725B-4A9D-B448-4C000F95CB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D45D5BEE-DDB9-4920-954D-24325049D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483" y="583430"/>
            <a:ext cx="4805691" cy="315894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2000" dirty="0">
                <a:solidFill>
                  <a:srgbClr val="000000"/>
                </a:solidFill>
                <a:cs typeface="Calibri"/>
              </a:rPr>
              <a:t>…. s </a:t>
            </a:r>
            <a:r>
              <a:rPr lang="en-US" sz="2000" dirty="0" err="1">
                <a:solidFill>
                  <a:srgbClr val="000000"/>
                </a:solidFill>
                <a:cs typeface="Calibri"/>
              </a:rPr>
              <a:t>přidáváním</a:t>
            </a:r>
            <a:r>
              <a:rPr lang="en-US" sz="20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Calibri"/>
              </a:rPr>
              <a:t>mechu</a:t>
            </a:r>
            <a:r>
              <a:rPr lang="en-US" sz="20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Calibri"/>
              </a:rPr>
              <a:t>budeme</a:t>
            </a:r>
            <a:r>
              <a:rPr lang="en-US" sz="20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Calibri"/>
              </a:rPr>
              <a:t>pokračovat</a:t>
            </a:r>
            <a:r>
              <a:rPr lang="en-US" sz="2000" dirty="0">
                <a:solidFill>
                  <a:srgbClr val="000000"/>
                </a:solidFill>
                <a:cs typeface="Calibri"/>
              </a:rPr>
              <a:t>, </a:t>
            </a:r>
            <a:r>
              <a:rPr lang="en-US" sz="2000" dirty="0" err="1">
                <a:solidFill>
                  <a:srgbClr val="000000"/>
                </a:solidFill>
                <a:cs typeface="Calibri"/>
              </a:rPr>
              <a:t>dokud</a:t>
            </a:r>
            <a:r>
              <a:rPr lang="en-US" sz="20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Calibri"/>
              </a:rPr>
              <a:t>nebudeme</a:t>
            </a:r>
            <a:r>
              <a:rPr lang="en-US" sz="20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Calibri"/>
              </a:rPr>
              <a:t>spokojeni</a:t>
            </a:r>
            <a:r>
              <a:rPr lang="en-US" sz="2000" dirty="0">
                <a:solidFill>
                  <a:srgbClr val="000000"/>
                </a:solidFill>
                <a:cs typeface="Calibri"/>
              </a:rPr>
              <a:t> :-)</a:t>
            </a:r>
          </a:p>
        </p:txBody>
      </p:sp>
    </p:spTree>
    <p:extLst>
      <p:ext uri="{BB962C8B-B14F-4D97-AF65-F5344CB8AC3E}">
        <p14:creationId xmlns:p14="http://schemas.microsoft.com/office/powerpoint/2010/main" val="14845623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2A0E4E09-FC02-4ADC-951A-3FFA90B6FE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Obrázek 3" descr="Obsah obrázku stůl, interiér, dřevěné, vsedě&#10;&#10;Popis vygenerovaný s velmi vysokou mírou spolehlivosti">
            <a:extLst>
              <a:ext uri="{FF2B5EF4-FFF2-40B4-BE49-F238E27FC236}">
                <a16:creationId xmlns:a16="http://schemas.microsoft.com/office/drawing/2014/main" xmlns="" id="{560BF89E-09C0-4409-8F03-96E83F05BD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1325" y="-345492"/>
            <a:ext cx="10954601" cy="7207789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xmlns="" id="{24F266AD-725B-4A9D-B448-4C000F95CB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D45D5BEE-DDB9-4920-954D-24325049D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483" y="583430"/>
            <a:ext cx="4805691" cy="315894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2000" dirty="0" err="1">
                <a:solidFill>
                  <a:srgbClr val="000000"/>
                </a:solidFill>
                <a:cs typeface="Calibri"/>
              </a:rPr>
              <a:t>Tavnou</a:t>
            </a:r>
            <a:r>
              <a:rPr lang="en-US" sz="20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Calibri"/>
              </a:rPr>
              <a:t>pistolí</a:t>
            </a:r>
            <a:r>
              <a:rPr lang="en-US" sz="20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Calibri"/>
              </a:rPr>
              <a:t>přilepíme</a:t>
            </a:r>
            <a:r>
              <a:rPr lang="en-US" sz="20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Calibri"/>
              </a:rPr>
              <a:t>vajíčka</a:t>
            </a:r>
            <a:r>
              <a:rPr lang="en-US" sz="2000" dirty="0">
                <a:solidFill>
                  <a:srgbClr val="000000"/>
                </a:solidFill>
                <a:cs typeface="Calibri"/>
              </a:rPr>
              <a:t> k </a:t>
            </a:r>
            <a:r>
              <a:rPr lang="en-US" sz="2000" dirty="0" err="1">
                <a:solidFill>
                  <a:srgbClr val="000000"/>
                </a:solidFill>
                <a:cs typeface="Calibri"/>
              </a:rPr>
              <a:t>věnečku</a:t>
            </a:r>
            <a:r>
              <a:rPr lang="en-US" sz="20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Calibri"/>
              </a:rPr>
              <a:t>i</a:t>
            </a:r>
            <a:r>
              <a:rPr lang="en-US" sz="2000" dirty="0">
                <a:solidFill>
                  <a:srgbClr val="000000"/>
                </a:solidFill>
                <a:cs typeface="Calibri"/>
              </a:rPr>
              <a:t> k </a:t>
            </a:r>
            <a:r>
              <a:rPr lang="en-US" sz="2000" dirty="0" err="1">
                <a:solidFill>
                  <a:srgbClr val="000000"/>
                </a:solidFill>
                <a:cs typeface="Calibri"/>
              </a:rPr>
              <a:t>sobě</a:t>
            </a:r>
            <a:r>
              <a:rPr lang="en-US" sz="20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Calibri"/>
              </a:rPr>
              <a:t>navzájem</a:t>
            </a:r>
            <a:r>
              <a:rPr lang="en-US" sz="2000" dirty="0">
                <a:solidFill>
                  <a:srgbClr val="000000"/>
                </a:solidFill>
                <a:cs typeface="Calibri"/>
              </a:rPr>
              <a:t>. </a:t>
            </a:r>
            <a:r>
              <a:rPr lang="en-US" sz="2000" dirty="0" err="1">
                <a:solidFill>
                  <a:srgbClr val="000000"/>
                </a:solidFill>
                <a:cs typeface="Calibri"/>
              </a:rPr>
              <a:t>Nebojte</a:t>
            </a:r>
            <a:r>
              <a:rPr lang="en-US" sz="2000" dirty="0">
                <a:solidFill>
                  <a:srgbClr val="000000"/>
                </a:solidFill>
                <a:cs typeface="Calibri"/>
              </a:rPr>
              <a:t> se </a:t>
            </a:r>
            <a:r>
              <a:rPr lang="en-US" sz="2000" dirty="0" err="1">
                <a:solidFill>
                  <a:srgbClr val="000000"/>
                </a:solidFill>
                <a:cs typeface="Calibri"/>
              </a:rPr>
              <a:t>dát</a:t>
            </a:r>
            <a:r>
              <a:rPr lang="en-US" sz="2000" dirty="0">
                <a:solidFill>
                  <a:srgbClr val="000000"/>
                </a:solidFill>
                <a:cs typeface="Calibri"/>
              </a:rPr>
              <a:t> je </a:t>
            </a:r>
            <a:r>
              <a:rPr lang="en-US" sz="2000" dirty="0" err="1">
                <a:solidFill>
                  <a:srgbClr val="000000"/>
                </a:solidFill>
                <a:cs typeface="Calibri"/>
              </a:rPr>
              <a:t>přes</a:t>
            </a:r>
            <a:r>
              <a:rPr lang="en-US" sz="20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Calibri"/>
              </a:rPr>
              <a:t>sebe</a:t>
            </a:r>
            <a:r>
              <a:rPr lang="en-US" sz="2000" dirty="0">
                <a:solidFill>
                  <a:srgbClr val="000000"/>
                </a:solidFill>
                <a:cs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235529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2A0E4E09-FC02-4ADC-951A-3FFA90B6FE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Obrázek 3" descr="Obsah obrázku stůl, interiér, dřevěné, vsedě&#10;&#10;Popis vygenerovaný s velmi vysokou mírou spolehlivosti">
            <a:extLst>
              <a:ext uri="{FF2B5EF4-FFF2-40B4-BE49-F238E27FC236}">
                <a16:creationId xmlns:a16="http://schemas.microsoft.com/office/drawing/2014/main" xmlns="" id="{FF2E7CA3-575D-4D83-9625-77FC299C35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4639" y="-4299"/>
            <a:ext cx="10533795" cy="693483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xmlns="" id="{24F266AD-725B-4A9D-B448-4C000F95CB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D45D5BEE-DDB9-4920-954D-24325049D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483" y="1356803"/>
            <a:ext cx="4805691" cy="269265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2000" dirty="0" err="1">
                <a:solidFill>
                  <a:srgbClr val="000000"/>
                </a:solidFill>
                <a:cs typeface="Calibri" panose="020F0502020204030204"/>
              </a:rPr>
              <a:t>Přilepíme</a:t>
            </a:r>
            <a:r>
              <a:rPr lang="en-US" sz="2000" dirty="0">
                <a:solidFill>
                  <a:srgbClr val="000000"/>
                </a:solidFill>
                <a:cs typeface="Calibri" panose="020F0502020204030204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Calibri" panose="020F0502020204030204"/>
              </a:rPr>
              <a:t>peříčka</a:t>
            </a:r>
            <a:r>
              <a:rPr lang="en-US" sz="2000" dirty="0">
                <a:solidFill>
                  <a:srgbClr val="000000"/>
                </a:solidFill>
                <a:cs typeface="Calibri" panose="020F0502020204030204"/>
              </a:rPr>
              <a:t>....</a:t>
            </a:r>
          </a:p>
        </p:txBody>
      </p:sp>
    </p:spTree>
    <p:extLst>
      <p:ext uri="{BB962C8B-B14F-4D97-AF65-F5344CB8AC3E}">
        <p14:creationId xmlns:p14="http://schemas.microsoft.com/office/powerpoint/2010/main" val="38185898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2A0E4E09-FC02-4ADC-951A-3FFA90B6FE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4" descr="Obsah obrázku stůl, interiér, dřevěné, žlutá&#10;&#10;Popis vygenerovaný s velmi vysokou mírou spolehlivosti">
            <a:extLst>
              <a:ext uri="{FF2B5EF4-FFF2-40B4-BE49-F238E27FC236}">
                <a16:creationId xmlns:a16="http://schemas.microsoft.com/office/drawing/2014/main" xmlns="" id="{BE1F43CE-9968-4D7E-82D0-EFBAD66728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1215" y="8115"/>
            <a:ext cx="10415533" cy="6849885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xmlns="" id="{24F266AD-725B-4A9D-B448-4C000F95CB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D45D5BEE-DDB9-4920-954D-24325049D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483" y="1356803"/>
            <a:ext cx="4805691" cy="342053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2000" dirty="0">
                <a:solidFill>
                  <a:srgbClr val="000000"/>
                </a:solidFill>
                <a:cs typeface="Calibri" panose="020F0502020204030204"/>
              </a:rPr>
              <a:t>   </a:t>
            </a:r>
            <a:r>
              <a:rPr lang="en-US" sz="2000" dirty="0" err="1">
                <a:solidFill>
                  <a:srgbClr val="000000"/>
                </a:solidFill>
                <a:cs typeface="Calibri" panose="020F0502020204030204"/>
              </a:rPr>
              <a:t>Navážeme</a:t>
            </a:r>
            <a:r>
              <a:rPr lang="en-US" sz="2000" dirty="0">
                <a:solidFill>
                  <a:srgbClr val="000000"/>
                </a:solidFill>
                <a:cs typeface="Calibri" panose="020F0502020204030204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Calibri" panose="020F0502020204030204"/>
              </a:rPr>
              <a:t>stuhy</a:t>
            </a:r>
            <a:r>
              <a:rPr lang="en-US" sz="2000" dirty="0">
                <a:solidFill>
                  <a:srgbClr val="000000"/>
                </a:solidFill>
                <a:cs typeface="Calibri" panose="020F0502020204030204"/>
              </a:rPr>
              <a:t> a </a:t>
            </a:r>
            <a:r>
              <a:rPr lang="en-US" sz="2000" dirty="0" err="1">
                <a:solidFill>
                  <a:srgbClr val="000000"/>
                </a:solidFill>
                <a:cs typeface="Calibri" panose="020F0502020204030204"/>
              </a:rPr>
              <a:t>věneček</a:t>
            </a:r>
            <a:r>
              <a:rPr lang="en-US" sz="2000" dirty="0">
                <a:solidFill>
                  <a:srgbClr val="000000"/>
                </a:solidFill>
                <a:cs typeface="Calibri" panose="020F0502020204030204"/>
              </a:rPr>
              <a:t> je </a:t>
            </a:r>
            <a:r>
              <a:rPr lang="en-US" sz="2000" dirty="0" err="1">
                <a:solidFill>
                  <a:srgbClr val="000000"/>
                </a:solidFill>
                <a:cs typeface="Calibri" panose="020F0502020204030204"/>
              </a:rPr>
              <a:t>hotový</a:t>
            </a:r>
            <a:r>
              <a:rPr lang="en-US" sz="2000" dirty="0">
                <a:solidFill>
                  <a:srgbClr val="000000"/>
                </a:solidFill>
                <a:cs typeface="Calibri" panose="020F0502020204030204"/>
              </a:rPr>
              <a:t> :-)</a:t>
            </a:r>
          </a:p>
          <a:p>
            <a:pPr algn="l"/>
            <a:endParaRPr lang="en-US" sz="2000" dirty="0">
              <a:solidFill>
                <a:srgbClr val="000000"/>
              </a:solidFill>
              <a:cs typeface="Calibri" panose="020F0502020204030204"/>
            </a:endParaRPr>
          </a:p>
          <a:p>
            <a:pPr algn="l"/>
            <a:r>
              <a:rPr lang="en-US" sz="2000" dirty="0">
                <a:solidFill>
                  <a:srgbClr val="000000"/>
                </a:solidFill>
                <a:cs typeface="Calibri" panose="020F0502020204030204"/>
              </a:rPr>
              <a:t>     </a:t>
            </a:r>
          </a:p>
          <a:p>
            <a:pPr algn="l"/>
            <a:r>
              <a:rPr lang="en-US" sz="2000" dirty="0">
                <a:solidFill>
                  <a:srgbClr val="000000"/>
                </a:solidFill>
                <a:cs typeface="Calibri" panose="020F0502020204030204"/>
              </a:rPr>
              <a:t>          </a:t>
            </a:r>
            <a:r>
              <a:rPr lang="en-US" sz="2000" dirty="0" err="1">
                <a:solidFill>
                  <a:srgbClr val="000000"/>
                </a:solidFill>
                <a:cs typeface="Calibri" panose="020F0502020204030204"/>
              </a:rPr>
              <a:t>Krásné</a:t>
            </a:r>
            <a:r>
              <a:rPr lang="en-US" sz="2000" dirty="0">
                <a:solidFill>
                  <a:srgbClr val="000000"/>
                </a:solidFill>
                <a:cs typeface="Calibri" panose="020F0502020204030204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Calibri" panose="020F0502020204030204"/>
              </a:rPr>
              <a:t>jaro</a:t>
            </a:r>
            <a:r>
              <a:rPr lang="en-US" sz="2000" dirty="0">
                <a:solidFill>
                  <a:srgbClr val="000000"/>
                </a:solidFill>
                <a:cs typeface="Calibri" panose="020F0502020204030204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Calibri" panose="020F0502020204030204"/>
              </a:rPr>
              <a:t>přeje</a:t>
            </a:r>
            <a:r>
              <a:rPr lang="en-US" sz="2000" dirty="0">
                <a:solidFill>
                  <a:srgbClr val="000000"/>
                </a:solidFill>
                <a:cs typeface="Calibri" panose="020F0502020204030204"/>
              </a:rPr>
              <a:t> SVČ </a:t>
            </a:r>
            <a:r>
              <a:rPr lang="en-US" sz="2000" dirty="0" err="1">
                <a:solidFill>
                  <a:srgbClr val="000000"/>
                </a:solidFill>
                <a:cs typeface="Calibri" panose="020F0502020204030204"/>
              </a:rPr>
              <a:t>Korunka</a:t>
            </a:r>
            <a:r>
              <a:rPr lang="en-US" sz="2000" dirty="0">
                <a:solidFill>
                  <a:srgbClr val="000000"/>
                </a:solidFill>
                <a:cs typeface="Calibri" panose="020F0502020204030204"/>
              </a:rPr>
              <a:t> 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4028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</Words>
  <Application>Microsoft Office PowerPoint</Application>
  <PresentationFormat>Širokoúhlá obrazovka</PresentationFormat>
  <Paragraphs>21</Paragraphs>
  <Slides>9</Slides>
  <Notes>0</Notes>
  <HiddenSlides>0</HiddenSlides>
  <MMClips>2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Motiv systému Office</vt:lpstr>
      <vt:lpstr>   STŘEDISKO VOLNÉHO ČASU KORUNKA OSTRAVA-MARIÁNSKÉ HORY   příspěvková organizace     KREATIVNÍ KARANTÉNA ANEB JAK SE NENUDIT  :-)      VELIKONOČNÍ VĚNEC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/>
  <cp:lastModifiedBy/>
  <cp:revision>681</cp:revision>
  <dcterms:created xsi:type="dcterms:W3CDTF">2020-04-06T09:26:02Z</dcterms:created>
  <dcterms:modified xsi:type="dcterms:W3CDTF">2020-04-07T07:06:56Z</dcterms:modified>
</cp:coreProperties>
</file>