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92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3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7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03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41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16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08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91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70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2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2E69-5BB6-4B4D-81AB-2603573F3E8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27C3-1C06-4C00-9D3D-D42D753FE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44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9.jpeg"/><Relationship Id="rId3" Type="http://schemas.openxmlformats.org/officeDocument/2006/relationships/slide" Target="slide2.xml"/><Relationship Id="rId21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image" Target="../media/image6.jpeg"/><Relationship Id="rId17" Type="http://schemas.openxmlformats.org/officeDocument/2006/relationships/slide" Target="slide9.xml"/><Relationship Id="rId2" Type="http://schemas.openxmlformats.org/officeDocument/2006/relationships/image" Target="../media/image1.jp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23" Type="http://schemas.openxmlformats.org/officeDocument/2006/relationships/slide" Target="slide12.xml"/><Relationship Id="rId10" Type="http://schemas.openxmlformats.org/officeDocument/2006/relationships/image" Target="../media/image5.jpeg"/><Relationship Id="rId19" Type="http://schemas.openxmlformats.org/officeDocument/2006/relationships/slide" Target="slide10.xml"/><Relationship Id="rId4" Type="http://schemas.openxmlformats.org/officeDocument/2006/relationships/image" Target="../media/image2.jpeg"/><Relationship Id="rId9" Type="http://schemas.openxmlformats.org/officeDocument/2006/relationships/slide" Target="slide5.xml"/><Relationship Id="rId14" Type="http://schemas.openxmlformats.org/officeDocument/2006/relationships/image" Target="../media/image7.jpeg"/><Relationship Id="rId22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pic>
        <p:nvPicPr>
          <p:cNvPr id="5" name="Obrázek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134" y="501026"/>
            <a:ext cx="1067539" cy="1900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3526972" y="4703"/>
            <a:ext cx="40671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dirty="0" smtClean="0"/>
              <a:t>Lužní les</a:t>
            </a:r>
            <a:endParaRPr lang="cs-CZ" sz="8800" dirty="0"/>
          </a:p>
        </p:txBody>
      </p:sp>
      <p:pic>
        <p:nvPicPr>
          <p:cNvPr id="7" name="Obráze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81" y="196226"/>
            <a:ext cx="1716282" cy="1876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ázek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19" y="4047506"/>
            <a:ext cx="1223990" cy="2178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ázek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3833" y="3689416"/>
            <a:ext cx="1245406" cy="2217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Obrázek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6114" y="5086061"/>
            <a:ext cx="1998613" cy="1122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Obrázek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99" y="1611853"/>
            <a:ext cx="1186274" cy="2111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Obrázek 1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1873" y="331170"/>
            <a:ext cx="1056836" cy="18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Obrázek 1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8" y="3892512"/>
            <a:ext cx="1240207" cy="2207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Obrázek 1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8866" y="4313109"/>
            <a:ext cx="1181382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Obrázek 1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80" y="1565016"/>
            <a:ext cx="1394485" cy="2482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ál 16">
            <a:hlinkClick r:id="rId23" action="ppaction://hlinksldjump"/>
          </p:cNvPr>
          <p:cNvSpPr/>
          <p:nvPr/>
        </p:nvSpPr>
        <p:spPr>
          <a:xfrm>
            <a:off x="6623397" y="2212570"/>
            <a:ext cx="2048668" cy="145613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Úkoly k zamyšlení</a:t>
            </a:r>
            <a:endParaRPr lang="cs-CZ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9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Pitulník horský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475514" cy="4351338"/>
          </a:xfrm>
        </p:spPr>
        <p:txBody>
          <a:bodyPr/>
          <a:lstStyle/>
          <a:p>
            <a:r>
              <a:rPr lang="cs-CZ" dirty="0" smtClean="0"/>
              <a:t>Kvete od dubna do května</a:t>
            </a:r>
          </a:p>
          <a:p>
            <a:r>
              <a:rPr lang="cs-CZ" dirty="0" smtClean="0"/>
              <a:t>V březnu zelenobílé hluchavkovité listy</a:t>
            </a:r>
          </a:p>
          <a:p>
            <a:r>
              <a:rPr lang="cs-CZ" dirty="0" smtClean="0"/>
              <a:t>Zásobním orgánem je oddenek</a:t>
            </a:r>
          </a:p>
          <a:p>
            <a:r>
              <a:rPr lang="cs-CZ" dirty="0" smtClean="0"/>
              <a:t>Žluté pyskaté květy</a:t>
            </a:r>
          </a:p>
          <a:p>
            <a:r>
              <a:rPr lang="cs-CZ" dirty="0" smtClean="0"/>
              <a:t>Stonek je čtyřhranný (všechny hluchavkovité rostliny)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27" y="10237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Česnek medvědí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320246" cy="4351338"/>
          </a:xfrm>
        </p:spPr>
        <p:txBody>
          <a:bodyPr/>
          <a:lstStyle/>
          <a:p>
            <a:r>
              <a:rPr lang="cs-CZ" dirty="0" smtClean="0"/>
              <a:t>Bujné listové porosty rostou již v březnu, ale kvete až v dubnu a začátkem května</a:t>
            </a:r>
          </a:p>
          <a:p>
            <a:r>
              <a:rPr lang="cs-CZ" dirty="0" smtClean="0"/>
              <a:t>Zásobní orgán cibule</a:t>
            </a:r>
          </a:p>
          <a:p>
            <a:r>
              <a:rPr lang="cs-CZ" dirty="0" smtClean="0"/>
              <a:t>Květy jsou bílé, s 6 okvětními lístky, 6 tyčinkami a 1 pestíkem</a:t>
            </a:r>
          </a:p>
          <a:p>
            <a:r>
              <a:rPr lang="cs-CZ" dirty="0" smtClean="0"/>
              <a:t>Rostlina má typickou česnekovou vůni</a:t>
            </a:r>
          </a:p>
          <a:p>
            <a:r>
              <a:rPr lang="cs-CZ" dirty="0" smtClean="0"/>
              <a:t>Při sbírání hrozí záměna s jedovatou konvalinkou vonnou (jiný tvar květu a bez česnekové vůně)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7" y="0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k zamyšlení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7835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Přestože </a:t>
            </a:r>
            <a:r>
              <a:rPr lang="cs-CZ" dirty="0"/>
              <a:t>nadzemní část všech výše uvedených rostlin má životnost od 1 do 3 měsíců, jsou to všechny vytrvalé (víceleté) rostliny, proč?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 </a:t>
            </a:r>
            <a:r>
              <a:rPr lang="cs-CZ" dirty="0"/>
              <a:t>jakého důvodu všechny tyto rostliny rostou v lese na jaře, ale v létě je tam už nenajdeme?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/>
              <a:t>když krásu jarního lesa tvoří byliny, je les především o stromech. Jaké stromy rostou v lužním lese nejvíce?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Jednoděložné </a:t>
            </a:r>
            <a:r>
              <a:rPr lang="cs-CZ" dirty="0"/>
              <a:t>rostliny mají listy většinou dlouze kopinaté až čárkovité a květní části (okvětní lístky, tyčinky a plodolisty pestíku) jsou v násobcích 3. U dvouděložných rostlin jsou listy členitější a květní části jsou po 4, 5, nebo jsou zmnožené. Bohužel občas se objeví výjimka. Zvládneš výše uvedené rostliny roztřídit na jedno- a dvouděložné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4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Přežívají </a:t>
            </a:r>
            <a:r>
              <a:rPr lang="cs-CZ" dirty="0"/>
              <a:t>podzemní zásobní orgány, takže je to jako když ze stromu opadá listí a na jaře dalšího roku opět vyroste = stále stejná rostlina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 </a:t>
            </a:r>
            <a:r>
              <a:rPr lang="cs-CZ" dirty="0"/>
              <a:t>jaře na stromech ještě nejsou listy a v lese mnohem více světla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Nejhojnějšími </a:t>
            </a:r>
            <a:r>
              <a:rPr lang="cs-CZ" dirty="0"/>
              <a:t>stromy je dub letní a jasan ztepilý, početná je ještě lípa srdčitá, javory (klen, mleč, babyka), jilmy, olše a střemchy.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Jednoděložné</a:t>
            </a:r>
            <a:r>
              <a:rPr lang="cs-CZ" dirty="0"/>
              <a:t>: Křivatec jarní, ladoňka dvoulistá, sněženka podsněžník, česnek medvědí </a:t>
            </a:r>
          </a:p>
          <a:p>
            <a:r>
              <a:rPr lang="cs-CZ" smtClean="0"/>
              <a:t>Dvouděložné</a:t>
            </a:r>
            <a:r>
              <a:rPr lang="cs-CZ" dirty="0"/>
              <a:t>: Plicník tmavý, sasanka (jarní, pryskyřníkovitá), orsej jarní, dymnivka, pitulník horský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8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Křivatec jarní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164977" cy="4351338"/>
          </a:xfrm>
        </p:spPr>
        <p:txBody>
          <a:bodyPr/>
          <a:lstStyle/>
          <a:p>
            <a:r>
              <a:rPr lang="cs-CZ" dirty="0" smtClean="0"/>
              <a:t>Roste a kvete pouze v březnu a dubnu</a:t>
            </a:r>
          </a:p>
          <a:p>
            <a:r>
              <a:rPr lang="cs-CZ" dirty="0" smtClean="0"/>
              <a:t>Listy čárkovité s podélnou žilnatinou</a:t>
            </a:r>
          </a:p>
          <a:p>
            <a:r>
              <a:rPr lang="cs-CZ" dirty="0" smtClean="0"/>
              <a:t>Květy 6-tičetné: 6 okvětních lístků, 6 tyčinek, pestík ze 3 plodolistů</a:t>
            </a:r>
          </a:p>
          <a:p>
            <a:r>
              <a:rPr lang="cs-CZ" dirty="0" smtClean="0"/>
              <a:t>Okvětní lístky jsou z vrchu žluté, ze spodu zelené</a:t>
            </a:r>
          </a:p>
          <a:p>
            <a:r>
              <a:rPr lang="cs-CZ" dirty="0" smtClean="0"/>
              <a:t>V podzemí má zásobní orgán cibuli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7" y="0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Plicník tmavý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67697" cy="4351338"/>
          </a:xfrm>
        </p:spPr>
        <p:txBody>
          <a:bodyPr/>
          <a:lstStyle/>
          <a:p>
            <a:r>
              <a:rPr lang="cs-CZ" dirty="0" smtClean="0"/>
              <a:t>Roste a kvete pouze v březnu a dubnu</a:t>
            </a:r>
          </a:p>
          <a:p>
            <a:r>
              <a:rPr lang="cs-CZ" dirty="0" smtClean="0"/>
              <a:t>Zásobním orgánem je oddenek</a:t>
            </a:r>
          </a:p>
          <a:p>
            <a:r>
              <a:rPr lang="cs-CZ" dirty="0" smtClean="0"/>
              <a:t>Stonek i listy jsou chlupaté</a:t>
            </a:r>
          </a:p>
          <a:p>
            <a:r>
              <a:rPr lang="cs-CZ" dirty="0" smtClean="0"/>
              <a:t>Květy jsou pětičetné, tvořené </a:t>
            </a:r>
            <a:r>
              <a:rPr lang="cs-CZ" dirty="0" smtClean="0"/>
              <a:t>lístky </a:t>
            </a:r>
            <a:r>
              <a:rPr lang="cs-CZ" dirty="0" smtClean="0"/>
              <a:t>korunními a kališními</a:t>
            </a:r>
          </a:p>
          <a:p>
            <a:r>
              <a:rPr lang="cs-CZ" dirty="0" smtClean="0"/>
              <a:t>Barva květů je modrá nebo </a:t>
            </a:r>
            <a:r>
              <a:rPr lang="cs-CZ" dirty="0" smtClean="0"/>
              <a:t>fialová </a:t>
            </a:r>
            <a:r>
              <a:rPr lang="cs-CZ" dirty="0" smtClean="0"/>
              <a:t>v závislosti na jejich zralosti – často v rámci jedné rostliny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08" y="600891"/>
            <a:ext cx="4969975" cy="54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Sasanka hajní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276703" cy="4351338"/>
          </a:xfrm>
        </p:spPr>
        <p:txBody>
          <a:bodyPr/>
          <a:lstStyle/>
          <a:p>
            <a:r>
              <a:rPr lang="cs-CZ" dirty="0" smtClean="0"/>
              <a:t>Roste a kvete od března do května</a:t>
            </a:r>
          </a:p>
          <a:p>
            <a:r>
              <a:rPr lang="cs-CZ" dirty="0" smtClean="0"/>
              <a:t>Zásobním orgánem je oddenek</a:t>
            </a:r>
          </a:p>
          <a:p>
            <a:r>
              <a:rPr lang="cs-CZ" dirty="0" smtClean="0"/>
              <a:t>Květ je bílý, obvykle s 6 okvětními lístky, s větším množstvím tyčinek a samostatných pestíků</a:t>
            </a:r>
          </a:p>
          <a:p>
            <a:r>
              <a:rPr lang="cs-CZ" dirty="0" smtClean="0"/>
              <a:t>Listy má přízemní a lodyžní, ty se vzájemně liší jen délkou řapíku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60" y="4703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Sasanka </a:t>
            </a:r>
            <a:r>
              <a:rPr lang="cs-CZ" dirty="0" smtClean="0"/>
              <a:t>pryskyřníkovitá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89320" cy="4351338"/>
          </a:xfrm>
        </p:spPr>
        <p:txBody>
          <a:bodyPr/>
          <a:lstStyle/>
          <a:p>
            <a:r>
              <a:rPr lang="cs-CZ" dirty="0" smtClean="0"/>
              <a:t>Roste a kvete od března do května</a:t>
            </a:r>
          </a:p>
          <a:p>
            <a:r>
              <a:rPr lang="cs-CZ" dirty="0" smtClean="0"/>
              <a:t>Zásobním orgánem je oddenek</a:t>
            </a:r>
          </a:p>
          <a:p>
            <a:r>
              <a:rPr lang="cs-CZ" dirty="0" smtClean="0"/>
              <a:t>Květ je žlutý, obvykle s 5 okvětními lístky, s větším množstvím tyčinek a samostatných pestíků</a:t>
            </a:r>
          </a:p>
          <a:p>
            <a:r>
              <a:rPr lang="cs-CZ" dirty="0" smtClean="0"/>
              <a:t>Listy má přízemní a lodyžní, ty se vzájemně liší jen délkou řapíku</a:t>
            </a:r>
          </a:p>
          <a:p>
            <a:r>
              <a:rPr lang="cs-CZ" dirty="0" smtClean="0"/>
              <a:t>Z lodyhy vyrůstají často květy po dvou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40" y="4703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Orsej jarní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32566" cy="4351338"/>
          </a:xfrm>
        </p:spPr>
        <p:txBody>
          <a:bodyPr/>
          <a:lstStyle/>
          <a:p>
            <a:r>
              <a:rPr lang="cs-CZ" dirty="0" smtClean="0"/>
              <a:t>Kvete během března, listy jsou vidět až do května</a:t>
            </a:r>
          </a:p>
          <a:p>
            <a:r>
              <a:rPr lang="cs-CZ" dirty="0" smtClean="0"/>
              <a:t>Zásobním orgánem jsou kořenové hlízy</a:t>
            </a:r>
          </a:p>
          <a:p>
            <a:r>
              <a:rPr lang="cs-CZ" dirty="0" smtClean="0"/>
              <a:t>Květy jsou žluté, s </a:t>
            </a:r>
            <a:r>
              <a:rPr lang="cs-CZ" dirty="0" smtClean="0"/>
              <a:t>velkým </a:t>
            </a:r>
            <a:r>
              <a:rPr lang="cs-CZ" dirty="0" smtClean="0"/>
              <a:t>počtem všech květních částí (Okvětní lístky, tyčinky, pestíky)</a:t>
            </a:r>
          </a:p>
          <a:p>
            <a:r>
              <a:rPr lang="cs-CZ" dirty="0" smtClean="0"/>
              <a:t>Listy jsou řapíkaté, ledvinitého tvaru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2054" y="1498129"/>
            <a:ext cx="6858000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Dymnivka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27766" cy="4351338"/>
          </a:xfrm>
        </p:spPr>
        <p:txBody>
          <a:bodyPr/>
          <a:lstStyle/>
          <a:p>
            <a:r>
              <a:rPr lang="cs-CZ" dirty="0" smtClean="0"/>
              <a:t>Roste od března do května</a:t>
            </a:r>
          </a:p>
          <a:p>
            <a:r>
              <a:rPr lang="cs-CZ" dirty="0" smtClean="0"/>
              <a:t>Zásobním orgánem je hlíza</a:t>
            </a:r>
          </a:p>
          <a:p>
            <a:r>
              <a:rPr lang="cs-CZ" dirty="0" smtClean="0"/>
              <a:t>Květy jsou srostlé, pyskaté s ostruhou, barva je fialová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99" y="4703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Ladoňka dvojlistá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29251" cy="4351338"/>
          </a:xfrm>
        </p:spPr>
        <p:txBody>
          <a:bodyPr/>
          <a:lstStyle/>
          <a:p>
            <a:r>
              <a:rPr lang="cs-CZ" dirty="0" smtClean="0"/>
              <a:t>Kvete v březnu a dubnu</a:t>
            </a:r>
          </a:p>
          <a:p>
            <a:r>
              <a:rPr lang="cs-CZ" dirty="0" smtClean="0"/>
              <a:t>Zásobním orgánem je cibule </a:t>
            </a:r>
          </a:p>
          <a:p>
            <a:r>
              <a:rPr lang="cs-CZ" dirty="0" smtClean="0"/>
              <a:t>Listy přízemní čárkovité</a:t>
            </a:r>
          </a:p>
          <a:p>
            <a:r>
              <a:rPr lang="cs-CZ" dirty="0" smtClean="0"/>
              <a:t>Květy jsou světle modré, mají 6 okvětních lístků, 6 tyčinek a 1 pestík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27" y="0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Sněženka podsněžník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70714" cy="4351338"/>
          </a:xfrm>
        </p:spPr>
        <p:txBody>
          <a:bodyPr/>
          <a:lstStyle/>
          <a:p>
            <a:r>
              <a:rPr lang="cs-CZ" dirty="0" smtClean="0"/>
              <a:t>Kvete v únoru a březnu</a:t>
            </a:r>
          </a:p>
          <a:p>
            <a:r>
              <a:rPr lang="cs-CZ" dirty="0" smtClean="0"/>
              <a:t>Zásobním orgánem je cibule</a:t>
            </a:r>
          </a:p>
          <a:p>
            <a:r>
              <a:rPr lang="cs-CZ" dirty="0" smtClean="0"/>
              <a:t>Květy jsou bílé, s 6 okvětními lístky, 6 tyčinka a jedním pestíkem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38" y="4703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620</Words>
  <Application>Microsoft Office PowerPoint</Application>
  <PresentationFormat>Širokoúhlá obrazovka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Křivatec jarní</vt:lpstr>
      <vt:lpstr>Plicník tmavý</vt:lpstr>
      <vt:lpstr>Sasanka hajní</vt:lpstr>
      <vt:lpstr>Sasanka pryskyřníkovitá</vt:lpstr>
      <vt:lpstr>Orsej jarní</vt:lpstr>
      <vt:lpstr>Dymnivka</vt:lpstr>
      <vt:lpstr>Ladoňka dvojlistá</vt:lpstr>
      <vt:lpstr>Sněženka podsněžník</vt:lpstr>
      <vt:lpstr>Pitulník horský</vt:lpstr>
      <vt:lpstr>Česnek medvědí</vt:lpstr>
      <vt:lpstr>Úkoly k zamyšlení</vt:lpstr>
      <vt:lpstr>Odpovědi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Jarní procházka do přírody</dc:title>
  <dc:creator>Chlapkova</dc:creator>
  <cp:lastModifiedBy>Chlapkova</cp:lastModifiedBy>
  <cp:revision>26</cp:revision>
  <dcterms:created xsi:type="dcterms:W3CDTF">2020-03-19T06:41:41Z</dcterms:created>
  <dcterms:modified xsi:type="dcterms:W3CDTF">2020-03-25T09:23:48Z</dcterms:modified>
</cp:coreProperties>
</file>