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67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8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47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82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42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54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77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78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24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66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2635-C18B-45F3-8427-A3C116D5A820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5273-1FE2-488A-8A5E-5ECF024E6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59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google.com/url?sa=i&amp;url=https://www.svcatlas-bios.cz/&amp;psig=AOvVaw38xRa8cTcV0MFzI2CiFzv0&amp;ust=1581750958854000&amp;source=images&amp;cd=vfe&amp;ved=0CAIQjRxqFwoTCLDIgtK_0OcCFQAAAAAdAAAAABA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svcatlas-bios.cz/&amp;psig=AOvVaw38xRa8cTcV0MFzI2CiFzv0&amp;ust=1581750958854000&amp;source=images&amp;cd=vfe&amp;ved=0CAIQjRxqFwoTCLDIgtK_0OcCFQAAAAAdAAAAABAO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46569"/>
              </p:ext>
            </p:extLst>
          </p:nvPr>
        </p:nvGraphicFramePr>
        <p:xfrm>
          <a:off x="104430" y="27999"/>
          <a:ext cx="9033840" cy="68188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8460">
                  <a:extLst>
                    <a:ext uri="{9D8B030D-6E8A-4147-A177-3AD203B41FA5}">
                      <a16:colId xmlns:a16="http://schemas.microsoft.com/office/drawing/2014/main" val="959103574"/>
                    </a:ext>
                  </a:extLst>
                </a:gridCol>
                <a:gridCol w="2258460">
                  <a:extLst>
                    <a:ext uri="{9D8B030D-6E8A-4147-A177-3AD203B41FA5}">
                      <a16:colId xmlns:a16="http://schemas.microsoft.com/office/drawing/2014/main" val="2507207213"/>
                    </a:ext>
                  </a:extLst>
                </a:gridCol>
                <a:gridCol w="2258460">
                  <a:extLst>
                    <a:ext uri="{9D8B030D-6E8A-4147-A177-3AD203B41FA5}">
                      <a16:colId xmlns:a16="http://schemas.microsoft.com/office/drawing/2014/main" val="115831181"/>
                    </a:ext>
                  </a:extLst>
                </a:gridCol>
                <a:gridCol w="2258460">
                  <a:extLst>
                    <a:ext uri="{9D8B030D-6E8A-4147-A177-3AD203B41FA5}">
                      <a16:colId xmlns:a16="http://schemas.microsoft.com/office/drawing/2014/main" val="132156645"/>
                    </a:ext>
                  </a:extLst>
                </a:gridCol>
              </a:tblGrid>
              <a:tr h="2272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/>
                        <a:t>Která rostlina je naší největší trávou?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dirty="0"/>
                        <a:t>Nejstarší stromy se u nás dožívají mnoha set let, některé dokonce hodně přes 1000. Které vyjmenované skupiny druhů jsou naše nejstarší stromy?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/>
                        <a:t>Ptačí dravci </a:t>
                      </a:r>
                      <a:r>
                        <a:rPr lang="cs-CZ" sz="1400" b="0" dirty="0" err="1"/>
                        <a:t>motáci</a:t>
                      </a:r>
                      <a:r>
                        <a:rPr lang="cs-CZ" sz="1400" b="0" dirty="0"/>
                        <a:t> s oblibou hnízdí v zemědělských plodinách, ve kterých?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Vachta trojlistá je bažinná rostlina mokřadů a okrajů vodních jezírek, kde vytváří kvetoucí porosty. Jakou barvu nesou její květy?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831493"/>
                  </a:ext>
                </a:extLst>
              </a:tr>
              <a:tr h="2272952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Šalvěj luční může opylit: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Vraní oko čtyřlisté má květ: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Hluchavka nachová: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Zvrhlý, trpasličí, lítý, to jsou druhové názvy rostliny: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254424"/>
                  </a:ext>
                </a:extLst>
              </a:tr>
              <a:tr h="2272952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Vojtěška, nebo též lucerka patří do rodu: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C4 rostliny mají nejvyšší rychlost růstu kolem teploty 30°C. Která rostlina mezi ně patří?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Hlavní zásobní látkou většiny vyšších rostlin je: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Laskavec je: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45792"/>
                  </a:ext>
                </a:extLst>
              </a:tr>
            </a:tbl>
          </a:graphicData>
        </a:graphic>
      </p:graphicFrame>
      <p:sp>
        <p:nvSpPr>
          <p:cNvPr id="27" name="Ovál 26">
            <a:extLst>
              <a:ext uri="{FF2B5EF4-FFF2-40B4-BE49-F238E27FC236}">
                <a16:creationId xmlns:a16="http://schemas.microsoft.com/office/drawing/2014/main" id="{4EA72645-F457-47C8-B019-3C09977A2B50}"/>
              </a:ext>
            </a:extLst>
          </p:cNvPr>
          <p:cNvSpPr/>
          <p:nvPr/>
        </p:nvSpPr>
        <p:spPr>
          <a:xfrm>
            <a:off x="6958774" y="4981959"/>
            <a:ext cx="1455146" cy="503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plevel</a:t>
            </a: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C869E374-8A84-4D7B-AD9E-39D177148D5F}"/>
              </a:ext>
            </a:extLst>
          </p:cNvPr>
          <p:cNvSpPr/>
          <p:nvPr/>
        </p:nvSpPr>
        <p:spPr>
          <a:xfrm>
            <a:off x="7002686" y="5600684"/>
            <a:ext cx="1421258" cy="50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léčivka</a:t>
            </a: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4626A559-FAA3-431A-9D11-B987539E5EFE}"/>
              </a:ext>
            </a:extLst>
          </p:cNvPr>
          <p:cNvSpPr/>
          <p:nvPr/>
        </p:nvSpPr>
        <p:spPr>
          <a:xfrm>
            <a:off x="7060209" y="6220070"/>
            <a:ext cx="1342001" cy="475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pícnina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D2D92091-E6DF-4DEC-8052-88A948FB4B4F}"/>
              </a:ext>
            </a:extLst>
          </p:cNvPr>
          <p:cNvSpPr/>
          <p:nvPr/>
        </p:nvSpPr>
        <p:spPr>
          <a:xfrm>
            <a:off x="4691197" y="5226627"/>
            <a:ext cx="1775176" cy="503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škrob</a:t>
            </a: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B1CD8D22-6507-4355-9C97-8157100AE4FE}"/>
              </a:ext>
            </a:extLst>
          </p:cNvPr>
          <p:cNvSpPr/>
          <p:nvPr/>
        </p:nvSpPr>
        <p:spPr>
          <a:xfrm>
            <a:off x="4733127" y="5793345"/>
            <a:ext cx="1739228" cy="503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glukóza</a:t>
            </a: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EFFE9DA3-B924-4A93-9F89-EFE62A25B5EB}"/>
              </a:ext>
            </a:extLst>
          </p:cNvPr>
          <p:cNvSpPr/>
          <p:nvPr/>
        </p:nvSpPr>
        <p:spPr>
          <a:xfrm>
            <a:off x="4718964" y="6338032"/>
            <a:ext cx="1739228" cy="503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celulóza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68245FBA-0FCC-4E37-897F-D97F6DA1F3FE}"/>
              </a:ext>
            </a:extLst>
          </p:cNvPr>
          <p:cNvSpPr/>
          <p:nvPr/>
        </p:nvSpPr>
        <p:spPr>
          <a:xfrm>
            <a:off x="2460667" y="6319702"/>
            <a:ext cx="2013178" cy="452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kukuřice</a:t>
            </a: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77B0E1E1-B779-40D0-ACA6-154FDAAE93A8}"/>
              </a:ext>
            </a:extLst>
          </p:cNvPr>
          <p:cNvSpPr/>
          <p:nvPr/>
        </p:nvSpPr>
        <p:spPr>
          <a:xfrm>
            <a:off x="2459869" y="5288755"/>
            <a:ext cx="2013179" cy="462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cukrová řepa</a:t>
            </a: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F92138FF-6CD1-4CA3-BE80-E4DCE2F2BE0C}"/>
              </a:ext>
            </a:extLst>
          </p:cNvPr>
          <p:cNvSpPr/>
          <p:nvPr/>
        </p:nvSpPr>
        <p:spPr>
          <a:xfrm>
            <a:off x="2416385" y="5783058"/>
            <a:ext cx="2013179" cy="462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řepka olejka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A29926E6-6AC4-4418-9547-2A925FFE7CFA}"/>
              </a:ext>
            </a:extLst>
          </p:cNvPr>
          <p:cNvSpPr/>
          <p:nvPr/>
        </p:nvSpPr>
        <p:spPr>
          <a:xfrm>
            <a:off x="191684" y="6314078"/>
            <a:ext cx="1738071" cy="503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tolice</a:t>
            </a: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04EB6580-3E90-4A56-9EA5-A670B65D5DCA}"/>
              </a:ext>
            </a:extLst>
          </p:cNvPr>
          <p:cNvSpPr/>
          <p:nvPr/>
        </p:nvSpPr>
        <p:spPr>
          <a:xfrm>
            <a:off x="205401" y="5830840"/>
            <a:ext cx="1738071" cy="453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vikev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50561963-5B01-4D9F-9382-75F7F3E7F1C7}"/>
              </a:ext>
            </a:extLst>
          </p:cNvPr>
          <p:cNvSpPr/>
          <p:nvPr/>
        </p:nvSpPr>
        <p:spPr>
          <a:xfrm>
            <a:off x="262403" y="5297419"/>
            <a:ext cx="1738071" cy="453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jetel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4B26D981-B113-4434-B391-4CD278DDF989}"/>
              </a:ext>
            </a:extLst>
          </p:cNvPr>
          <p:cNvSpPr/>
          <p:nvPr/>
        </p:nvSpPr>
        <p:spPr>
          <a:xfrm>
            <a:off x="6996068" y="2920898"/>
            <a:ext cx="1948365" cy="40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pryskyřník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CD653580-26BD-45F8-84C4-99159F016287}"/>
              </a:ext>
            </a:extLst>
          </p:cNvPr>
          <p:cNvSpPr/>
          <p:nvPr/>
        </p:nvSpPr>
        <p:spPr>
          <a:xfrm>
            <a:off x="7002686" y="3400522"/>
            <a:ext cx="1941747" cy="40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podbílek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126B4B1A-3EC7-4779-8CF4-074E8D994AEA}"/>
              </a:ext>
            </a:extLst>
          </p:cNvPr>
          <p:cNvSpPr/>
          <p:nvPr/>
        </p:nvSpPr>
        <p:spPr>
          <a:xfrm>
            <a:off x="6979156" y="3875687"/>
            <a:ext cx="1965277" cy="398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kosatec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2128BD74-EA27-4AEC-85D9-90B0133BBBB6}"/>
              </a:ext>
            </a:extLst>
          </p:cNvPr>
          <p:cNvSpPr/>
          <p:nvPr/>
        </p:nvSpPr>
        <p:spPr>
          <a:xfrm>
            <a:off x="4710749" y="3347840"/>
            <a:ext cx="2086526" cy="503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 rozemnutí páchne</a:t>
            </a: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C2562669-5691-4FA8-95BC-A7F5189AFCB5}"/>
              </a:ext>
            </a:extLst>
          </p:cNvPr>
          <p:cNvSpPr/>
          <p:nvPr/>
        </p:nvSpPr>
        <p:spPr>
          <a:xfrm>
            <a:off x="4728684" y="2804519"/>
            <a:ext cx="2025611" cy="49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 trvalka</a:t>
            </a: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02F003EF-DF19-493B-A018-6E62CAC5830C}"/>
              </a:ext>
            </a:extLst>
          </p:cNvPr>
          <p:cNvSpPr/>
          <p:nvPr/>
        </p:nvSpPr>
        <p:spPr>
          <a:xfrm>
            <a:off x="4757063" y="3962982"/>
            <a:ext cx="2025611" cy="49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kvete od června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B3A4453A-7E4E-4107-8E9C-66C1F15F567E}"/>
              </a:ext>
            </a:extLst>
          </p:cNvPr>
          <p:cNvSpPr/>
          <p:nvPr/>
        </p:nvSpPr>
        <p:spPr>
          <a:xfrm>
            <a:off x="2459869" y="3029223"/>
            <a:ext cx="1812688" cy="503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malý, nenápadný</a:t>
            </a: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350E5D62-8B46-4E5E-B8EC-7D68A0108A22}"/>
              </a:ext>
            </a:extLst>
          </p:cNvPr>
          <p:cNvSpPr/>
          <p:nvPr/>
        </p:nvSpPr>
        <p:spPr>
          <a:xfrm>
            <a:off x="2439376" y="3577612"/>
            <a:ext cx="1833181" cy="428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velký, černý</a:t>
            </a: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48F07D54-7C89-4350-8816-E67E562CAA1A}"/>
              </a:ext>
            </a:extLst>
          </p:cNvPr>
          <p:cNvSpPr/>
          <p:nvPr/>
        </p:nvSpPr>
        <p:spPr>
          <a:xfrm>
            <a:off x="2449622" y="4060170"/>
            <a:ext cx="1833181" cy="428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velký, červený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957E75F-5ECC-48DA-8C7E-7D1583BD4478}"/>
              </a:ext>
            </a:extLst>
          </p:cNvPr>
          <p:cNvSpPr/>
          <p:nvPr/>
        </p:nvSpPr>
        <p:spPr>
          <a:xfrm>
            <a:off x="262403" y="3474209"/>
            <a:ext cx="1737387" cy="503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jen čmelák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1FC85A7F-5A76-458E-A74F-21D0F80D540D}"/>
              </a:ext>
            </a:extLst>
          </p:cNvPr>
          <p:cNvSpPr/>
          <p:nvPr/>
        </p:nvSpPr>
        <p:spPr>
          <a:xfrm>
            <a:off x="262403" y="2935150"/>
            <a:ext cx="1737387" cy="508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jen včela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6FF9B89A-9195-45AB-88B0-8E6AE95EB3F8}"/>
              </a:ext>
            </a:extLst>
          </p:cNvPr>
          <p:cNvSpPr/>
          <p:nvPr/>
        </p:nvSpPr>
        <p:spPr>
          <a:xfrm>
            <a:off x="262403" y="4051883"/>
            <a:ext cx="1737387" cy="483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včela i čmelák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86B804F1-22E3-4756-97FA-BE573DFCC3A3}"/>
              </a:ext>
            </a:extLst>
          </p:cNvPr>
          <p:cNvSpPr/>
          <p:nvPr/>
        </p:nvSpPr>
        <p:spPr>
          <a:xfrm>
            <a:off x="6969132" y="1439447"/>
            <a:ext cx="1444788" cy="367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bílou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9C95C869-E902-4300-8B26-372A4C17474C}"/>
              </a:ext>
            </a:extLst>
          </p:cNvPr>
          <p:cNvSpPr/>
          <p:nvPr/>
        </p:nvSpPr>
        <p:spPr>
          <a:xfrm>
            <a:off x="6969132" y="1033978"/>
            <a:ext cx="1444788" cy="310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žlutou</a:t>
            </a: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15D613E0-1B45-448C-92A7-FC4AAFCA432F}"/>
              </a:ext>
            </a:extLst>
          </p:cNvPr>
          <p:cNvSpPr/>
          <p:nvPr/>
        </p:nvSpPr>
        <p:spPr>
          <a:xfrm>
            <a:off x="6979156" y="1898546"/>
            <a:ext cx="1444788" cy="310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růžovou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3019A667-416C-451C-8AA0-FD8C511DC0B0}"/>
              </a:ext>
            </a:extLst>
          </p:cNvPr>
          <p:cNvSpPr/>
          <p:nvPr/>
        </p:nvSpPr>
        <p:spPr>
          <a:xfrm>
            <a:off x="4694092" y="723469"/>
            <a:ext cx="2145337" cy="503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obilí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590D692D-4F8A-4078-A757-DC01A2F4DB31}"/>
              </a:ext>
            </a:extLst>
          </p:cNvPr>
          <p:cNvSpPr/>
          <p:nvPr/>
        </p:nvSpPr>
        <p:spPr>
          <a:xfrm>
            <a:off x="4700309" y="1257315"/>
            <a:ext cx="2139120" cy="49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řepce</a:t>
            </a: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0ACCB64D-F8FD-40DC-89E1-6E4E31C80854}"/>
              </a:ext>
            </a:extLst>
          </p:cNvPr>
          <p:cNvSpPr/>
          <p:nvPr/>
        </p:nvSpPr>
        <p:spPr>
          <a:xfrm>
            <a:off x="4691197" y="1788199"/>
            <a:ext cx="2123079" cy="49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bramborách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C7889952-8316-4062-8269-06866AC4FD7E}"/>
              </a:ext>
            </a:extLst>
          </p:cNvPr>
          <p:cNvSpPr/>
          <p:nvPr/>
        </p:nvSpPr>
        <p:spPr>
          <a:xfrm>
            <a:off x="2416385" y="881795"/>
            <a:ext cx="2080113" cy="367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/>
              <a:t>tisy, duby a lípy</a:t>
            </a: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A72449B7-C245-4302-AAB9-4DC0D1E45619}"/>
              </a:ext>
            </a:extLst>
          </p:cNvPr>
          <p:cNvSpPr/>
          <p:nvPr/>
        </p:nvSpPr>
        <p:spPr>
          <a:xfrm>
            <a:off x="2416385" y="1311068"/>
            <a:ext cx="2080113" cy="397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jedle, smrky a modříny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13DBDD6C-A81B-46C1-B375-61D1F42EFB7B}"/>
              </a:ext>
            </a:extLst>
          </p:cNvPr>
          <p:cNvSpPr/>
          <p:nvPr/>
        </p:nvSpPr>
        <p:spPr>
          <a:xfrm>
            <a:off x="2392935" y="1811544"/>
            <a:ext cx="2080113" cy="397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topoly, vrby a břízy 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C5A61D8C-13B6-4C73-9ACF-5960F54E279A}"/>
              </a:ext>
            </a:extLst>
          </p:cNvPr>
          <p:cNvSpPr/>
          <p:nvPr/>
        </p:nvSpPr>
        <p:spPr>
          <a:xfrm>
            <a:off x="173002" y="1708211"/>
            <a:ext cx="1796741" cy="423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rákos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4AEE9918-ADC5-440B-9116-16250FE85470}"/>
              </a:ext>
            </a:extLst>
          </p:cNvPr>
          <p:cNvSpPr/>
          <p:nvPr/>
        </p:nvSpPr>
        <p:spPr>
          <a:xfrm>
            <a:off x="173002" y="1189049"/>
            <a:ext cx="1801816" cy="423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ovsík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37EE55AC-E80E-4234-9289-150FF6A221FB}"/>
              </a:ext>
            </a:extLst>
          </p:cNvPr>
          <p:cNvSpPr/>
          <p:nvPr/>
        </p:nvSpPr>
        <p:spPr>
          <a:xfrm>
            <a:off x="177961" y="669887"/>
            <a:ext cx="1801816" cy="423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třtina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8" y="27273"/>
            <a:ext cx="2243384" cy="22659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29" y="27590"/>
            <a:ext cx="2260336" cy="22490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565" y="16774"/>
            <a:ext cx="2265987" cy="22603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644" y="27273"/>
            <a:ext cx="2260336" cy="22716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76" y="2257467"/>
            <a:ext cx="2254685" cy="22829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0787" y="2264518"/>
            <a:ext cx="2277290" cy="227163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4345" y="2258869"/>
            <a:ext cx="2265987" cy="227728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7112" y="2273226"/>
            <a:ext cx="2271637" cy="225468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82" y="4502059"/>
            <a:ext cx="2237732" cy="229424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466" y="4531372"/>
            <a:ext cx="2277289" cy="229424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042" y="4539109"/>
            <a:ext cx="2277290" cy="229989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7112" y="4527909"/>
            <a:ext cx="2254686" cy="2299892"/>
          </a:xfrm>
          <a:prstGeom prst="rect">
            <a:avLst/>
          </a:prstGeom>
        </p:spPr>
      </p:pic>
      <p:pic>
        <p:nvPicPr>
          <p:cNvPr id="51" name="Obrázek 50" descr="Image result for svč atlas a bios přerov">
            <a:hlinkClick r:id="rId14" tgtFrame="&quot;_blank&quot;"/>
            <a:extLst>
              <a:ext uri="{FF2B5EF4-FFF2-40B4-BE49-F238E27FC236}">
                <a16:creationId xmlns:a16="http://schemas.microsoft.com/office/drawing/2014/main" id="{21821D85-EC21-4DB5-A501-7D87564A01DF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71" y="214511"/>
            <a:ext cx="1926437" cy="13345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Ovál 5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4214968-F51A-4273-9657-D2AE3028192C}"/>
              </a:ext>
            </a:extLst>
          </p:cNvPr>
          <p:cNvSpPr/>
          <p:nvPr/>
        </p:nvSpPr>
        <p:spPr>
          <a:xfrm>
            <a:off x="10000739" y="5880091"/>
            <a:ext cx="1574499" cy="7633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12212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E72674A0-AD5E-421D-829D-6656CCE6345D}"/>
              </a:ext>
            </a:extLst>
          </p:cNvPr>
          <p:cNvSpPr/>
          <p:nvPr/>
        </p:nvSpPr>
        <p:spPr>
          <a:xfrm>
            <a:off x="1157681" y="748717"/>
            <a:ext cx="9613783" cy="536056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/>
              <a:t>CHYBA!</a:t>
            </a:r>
            <a:endParaRPr lang="cs-CZ" sz="16600" dirty="0"/>
          </a:p>
        </p:txBody>
      </p:sp>
      <p:sp>
        <p:nvSpPr>
          <p:cNvPr id="5" name="Ovál 4">
            <a:hlinkClick r:id="rId2" action="ppaction://hlinksldjump"/>
            <a:extLst>
              <a:ext uri="{FF2B5EF4-FFF2-40B4-BE49-F238E27FC236}">
                <a16:creationId xmlns:a16="http://schemas.microsoft.com/office/drawing/2014/main" id="{C03CD48B-B6B0-4939-B790-7A0DE3152208}"/>
              </a:ext>
            </a:extLst>
          </p:cNvPr>
          <p:cNvSpPr/>
          <p:nvPr/>
        </p:nvSpPr>
        <p:spPr>
          <a:xfrm>
            <a:off x="9756396" y="5220049"/>
            <a:ext cx="2248250" cy="10066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/>
              <a:t>ZPĚT</a:t>
            </a:r>
            <a:endParaRPr lang="cs-CZ" sz="4000" dirty="0"/>
          </a:p>
        </p:txBody>
      </p:sp>
      <p:pic>
        <p:nvPicPr>
          <p:cNvPr id="6" name="Obrázek 5" descr="Image result for svč atlas a bios přerov">
            <a:hlinkClick r:id="rId3" tgtFrame="&quot;_blank&quot;"/>
            <a:extLst>
              <a:ext uri="{FF2B5EF4-FFF2-40B4-BE49-F238E27FC236}">
                <a16:creationId xmlns:a16="http://schemas.microsoft.com/office/drawing/2014/main" id="{41329A8A-17E5-4C48-9313-80ACA254EC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264845"/>
            <a:ext cx="1926437" cy="1334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6798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203</Words>
  <Application>Microsoft Office PowerPoint</Application>
  <PresentationFormat>Širokoúhlá obrazovka</PresentationFormat>
  <Paragraphs>51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Matoušek</dc:creator>
  <cp:lastModifiedBy>Jitka Matoušková</cp:lastModifiedBy>
  <cp:revision>10</cp:revision>
  <dcterms:created xsi:type="dcterms:W3CDTF">2020-10-19T09:41:40Z</dcterms:created>
  <dcterms:modified xsi:type="dcterms:W3CDTF">2020-10-21T06:39:37Z</dcterms:modified>
</cp:coreProperties>
</file>