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9D30-E139-448B-8E7D-ED9CA576D477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0789-108B-43D1-98BD-6D3B2E52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63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9D30-E139-448B-8E7D-ED9CA576D477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0789-108B-43D1-98BD-6D3B2E52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11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9D30-E139-448B-8E7D-ED9CA576D477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0789-108B-43D1-98BD-6D3B2E52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73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9D30-E139-448B-8E7D-ED9CA576D477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0789-108B-43D1-98BD-6D3B2E52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45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9D30-E139-448B-8E7D-ED9CA576D477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0789-108B-43D1-98BD-6D3B2E52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66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9D30-E139-448B-8E7D-ED9CA576D477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0789-108B-43D1-98BD-6D3B2E52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35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9D30-E139-448B-8E7D-ED9CA576D477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0789-108B-43D1-98BD-6D3B2E52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25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9D30-E139-448B-8E7D-ED9CA576D477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0789-108B-43D1-98BD-6D3B2E52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12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9D30-E139-448B-8E7D-ED9CA576D477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0789-108B-43D1-98BD-6D3B2E52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78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9D30-E139-448B-8E7D-ED9CA576D477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0789-108B-43D1-98BD-6D3B2E52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86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9D30-E139-448B-8E7D-ED9CA576D477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0789-108B-43D1-98BD-6D3B2E52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23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9D30-E139-448B-8E7D-ED9CA576D477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30789-108B-43D1-98BD-6D3B2E52F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5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google.com/url?sa=i&amp;url=https://www.svcatlas-bios.cz/&amp;psig=AOvVaw38xRa8cTcV0MFzI2CiFzv0&amp;ust=1581750958854000&amp;source=images&amp;cd=vfe&amp;ved=0CAIQjRxqFwoTCLDIgtK_0OcCFQAAAAAdAAAAABA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svcatlas-bios.cz/&amp;psig=AOvVaw38xRa8cTcV0MFzI2CiFzv0&amp;ust=1581750958854000&amp;source=images&amp;cd=vfe&amp;ved=0CAIQjRxqFwoTCLDIgtK_0OcCFQAAAAAdAAAAABAO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ulk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38962"/>
              </p:ext>
            </p:extLst>
          </p:nvPr>
        </p:nvGraphicFramePr>
        <p:xfrm>
          <a:off x="1045637" y="16707"/>
          <a:ext cx="8844744" cy="6593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1186">
                  <a:extLst>
                    <a:ext uri="{9D8B030D-6E8A-4147-A177-3AD203B41FA5}">
                      <a16:colId xmlns:a16="http://schemas.microsoft.com/office/drawing/2014/main" val="3907070451"/>
                    </a:ext>
                  </a:extLst>
                </a:gridCol>
                <a:gridCol w="2211186">
                  <a:extLst>
                    <a:ext uri="{9D8B030D-6E8A-4147-A177-3AD203B41FA5}">
                      <a16:colId xmlns:a16="http://schemas.microsoft.com/office/drawing/2014/main" val="1443892885"/>
                    </a:ext>
                  </a:extLst>
                </a:gridCol>
                <a:gridCol w="2211186">
                  <a:extLst>
                    <a:ext uri="{9D8B030D-6E8A-4147-A177-3AD203B41FA5}">
                      <a16:colId xmlns:a16="http://schemas.microsoft.com/office/drawing/2014/main" val="1940426799"/>
                    </a:ext>
                  </a:extLst>
                </a:gridCol>
                <a:gridCol w="2211186">
                  <a:extLst>
                    <a:ext uri="{9D8B030D-6E8A-4147-A177-3AD203B41FA5}">
                      <a16:colId xmlns:a16="http://schemas.microsoft.com/office/drawing/2014/main" val="982754228"/>
                    </a:ext>
                  </a:extLst>
                </a:gridCol>
              </a:tblGrid>
              <a:tr h="2197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Ještěrka obecná je blízce příbuzná s:</a:t>
                      </a:r>
                    </a:p>
                    <a:p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/>
                        <a:t>Zmije obecná je naším známým jedovatým hadem. Vyústění jedových žláz po zadních zubech však má ještě jeden náš had, který? </a:t>
                      </a:r>
                    </a:p>
                    <a:p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/>
                        <a:t>Sovy se podílejí velkou měrou na redukci často přemnožených hlodavců. Na jakou potravu se specializuje sova pálená?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Larvami obojživelníků jsou pulci. Která z našich žab má největší pulce, dosahující s ocáskem i přes 10 cm?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27030"/>
                  </a:ext>
                </a:extLst>
              </a:tr>
              <a:tr h="2197992">
                <a:tc>
                  <a:txBody>
                    <a:bodyPr/>
                    <a:lstStyle/>
                    <a:p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Nepříznivé zimní období přečkávají ve spánku: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Nejvýkonnější dýchací soustavu ze všech obratlovců mají: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Přežvýkavci rostlinnou potravu: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Roztoči žijí: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719229"/>
                  </a:ext>
                </a:extLst>
              </a:tr>
              <a:tr h="2197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Kopytníci došlapují na: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Obdobou krve u hmyzu je hemolymfa, kterou z funkcí krve však u hmyzu postrádá?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Kolik párů párových ploutví má většina ryb?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Pijavka lékařská je nejblíže příbuzná se: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61178"/>
                  </a:ext>
                </a:extLst>
              </a:tr>
            </a:tbl>
          </a:graphicData>
        </a:graphic>
      </p:graphicFrame>
      <p:sp>
        <p:nvSpPr>
          <p:cNvPr id="64" name="Ovál 63"/>
          <p:cNvSpPr/>
          <p:nvPr/>
        </p:nvSpPr>
        <p:spPr>
          <a:xfrm>
            <a:off x="7702480" y="6049181"/>
            <a:ext cx="2011106" cy="485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žížalami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0291852-5F41-4621-8C03-268A380807F2}"/>
              </a:ext>
            </a:extLst>
          </p:cNvPr>
          <p:cNvSpPr/>
          <p:nvPr/>
        </p:nvSpPr>
        <p:spPr>
          <a:xfrm>
            <a:off x="7753676" y="5506384"/>
            <a:ext cx="2011107" cy="477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škrkavkami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D14F4917-836B-4207-8478-83AC42662E14}"/>
              </a:ext>
            </a:extLst>
          </p:cNvPr>
          <p:cNvSpPr/>
          <p:nvPr/>
        </p:nvSpPr>
        <p:spPr>
          <a:xfrm>
            <a:off x="7753677" y="5055157"/>
            <a:ext cx="2011107" cy="413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tasemnicemi</a:t>
            </a:r>
          </a:p>
        </p:txBody>
      </p:sp>
      <p:sp>
        <p:nvSpPr>
          <p:cNvPr id="63" name="Ovál 62"/>
          <p:cNvSpPr/>
          <p:nvPr/>
        </p:nvSpPr>
        <p:spPr>
          <a:xfrm>
            <a:off x="5666985" y="5709819"/>
            <a:ext cx="846767" cy="394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9C59855F-2D2B-4D65-A4A6-A06335271472}"/>
              </a:ext>
            </a:extLst>
          </p:cNvPr>
          <p:cNvSpPr/>
          <p:nvPr/>
        </p:nvSpPr>
        <p:spPr>
          <a:xfrm>
            <a:off x="5687978" y="5270652"/>
            <a:ext cx="804779" cy="395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71" name="Ovál 70">
            <a:extLst>
              <a:ext uri="{FF2B5EF4-FFF2-40B4-BE49-F238E27FC236}">
                <a16:creationId xmlns:a16="http://schemas.microsoft.com/office/drawing/2014/main" id="{DB3B7E31-8229-476C-A4D9-641FFC6B87D7}"/>
              </a:ext>
            </a:extLst>
          </p:cNvPr>
          <p:cNvSpPr/>
          <p:nvPr/>
        </p:nvSpPr>
        <p:spPr>
          <a:xfrm>
            <a:off x="5666985" y="6134777"/>
            <a:ext cx="804779" cy="395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62" name="Ovál 61"/>
          <p:cNvSpPr/>
          <p:nvPr/>
        </p:nvSpPr>
        <p:spPr>
          <a:xfrm>
            <a:off x="3303088" y="5099217"/>
            <a:ext cx="2073272" cy="407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rozvod kyslíku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72425B1-DC58-45CF-BABD-4D1F926B1947}"/>
              </a:ext>
            </a:extLst>
          </p:cNvPr>
          <p:cNvSpPr/>
          <p:nvPr/>
        </p:nvSpPr>
        <p:spPr>
          <a:xfrm>
            <a:off x="3303088" y="5578931"/>
            <a:ext cx="2073272" cy="43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rozvod hormonů</a:t>
            </a:r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171F4161-E0D6-4782-9B3F-7E0AB0EF9A53}"/>
              </a:ext>
            </a:extLst>
          </p:cNvPr>
          <p:cNvSpPr/>
          <p:nvPr/>
        </p:nvSpPr>
        <p:spPr>
          <a:xfrm>
            <a:off x="3303088" y="6094807"/>
            <a:ext cx="2073272" cy="43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rozvod živin</a:t>
            </a:r>
          </a:p>
        </p:txBody>
      </p:sp>
      <p:sp>
        <p:nvSpPr>
          <p:cNvPr id="61" name="Ovál 60"/>
          <p:cNvSpPr/>
          <p:nvPr/>
        </p:nvSpPr>
        <p:spPr>
          <a:xfrm>
            <a:off x="1147177" y="6011099"/>
            <a:ext cx="2037234" cy="485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prsty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E66B8D1C-2953-4095-8E6F-9F8FBA758850}"/>
              </a:ext>
            </a:extLst>
          </p:cNvPr>
          <p:cNvSpPr/>
          <p:nvPr/>
        </p:nvSpPr>
        <p:spPr>
          <a:xfrm>
            <a:off x="1147177" y="5454791"/>
            <a:ext cx="2037234" cy="485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špičky chodidel</a:t>
            </a: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7B12DA79-06F9-43FF-A111-EE2DEA64083E}"/>
              </a:ext>
            </a:extLst>
          </p:cNvPr>
          <p:cNvSpPr/>
          <p:nvPr/>
        </p:nvSpPr>
        <p:spPr>
          <a:xfrm>
            <a:off x="1117199" y="4856279"/>
            <a:ext cx="2037234" cy="485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celá chodidla</a:t>
            </a:r>
          </a:p>
        </p:txBody>
      </p:sp>
      <p:sp>
        <p:nvSpPr>
          <p:cNvPr id="60" name="Ovál 59"/>
          <p:cNvSpPr/>
          <p:nvPr/>
        </p:nvSpPr>
        <p:spPr>
          <a:xfrm>
            <a:off x="7770387" y="3202357"/>
            <a:ext cx="1994398" cy="485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souši i ve vodě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62188723-0FE7-4920-BAAD-3909B797F1D5}"/>
              </a:ext>
            </a:extLst>
          </p:cNvPr>
          <p:cNvSpPr/>
          <p:nvPr/>
        </p:nvSpPr>
        <p:spPr>
          <a:xfrm>
            <a:off x="7770388" y="2639963"/>
            <a:ext cx="1994398" cy="485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pouze na souši</a:t>
            </a:r>
          </a:p>
        </p:txBody>
      </p:sp>
      <p:sp>
        <p:nvSpPr>
          <p:cNvPr id="68" name="Ovál 67">
            <a:extLst>
              <a:ext uri="{FF2B5EF4-FFF2-40B4-BE49-F238E27FC236}">
                <a16:creationId xmlns:a16="http://schemas.microsoft.com/office/drawing/2014/main" id="{F248DF9A-8310-4560-8968-A7FAF95ECFCD}"/>
              </a:ext>
            </a:extLst>
          </p:cNvPr>
          <p:cNvSpPr/>
          <p:nvPr/>
        </p:nvSpPr>
        <p:spPr>
          <a:xfrm>
            <a:off x="7770387" y="3808118"/>
            <a:ext cx="1994398" cy="485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pouze paraziticky</a:t>
            </a:r>
          </a:p>
        </p:txBody>
      </p:sp>
      <p:sp>
        <p:nvSpPr>
          <p:cNvPr id="59" name="Ovál 58"/>
          <p:cNvSpPr/>
          <p:nvPr/>
        </p:nvSpPr>
        <p:spPr>
          <a:xfrm>
            <a:off x="5561485" y="3876787"/>
            <a:ext cx="2121473" cy="482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trhají pomocí silného jazyka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6C11BE7D-2504-46DF-BE58-555FB7F416AD}"/>
              </a:ext>
            </a:extLst>
          </p:cNvPr>
          <p:cNvSpPr/>
          <p:nvPr/>
        </p:nvSpPr>
        <p:spPr>
          <a:xfrm>
            <a:off x="5552671" y="3276590"/>
            <a:ext cx="2103538" cy="559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trhají pomocí horních řezáků</a:t>
            </a:r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25DF47AC-8ADC-4802-94B2-E3ADB82B966B}"/>
              </a:ext>
            </a:extLst>
          </p:cNvPr>
          <p:cNvSpPr/>
          <p:nvPr/>
        </p:nvSpPr>
        <p:spPr>
          <a:xfrm>
            <a:off x="5552671" y="2781673"/>
            <a:ext cx="2103538" cy="45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ukusují</a:t>
            </a:r>
          </a:p>
        </p:txBody>
      </p:sp>
      <p:sp>
        <p:nvSpPr>
          <p:cNvPr id="58" name="Ovál 57"/>
          <p:cNvSpPr/>
          <p:nvPr/>
        </p:nvSpPr>
        <p:spPr>
          <a:xfrm>
            <a:off x="3333074" y="3910049"/>
            <a:ext cx="1306038" cy="435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ptáci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BF0B61C-50F9-4F99-88F4-6AE618774B47}"/>
              </a:ext>
            </a:extLst>
          </p:cNvPr>
          <p:cNvSpPr/>
          <p:nvPr/>
        </p:nvSpPr>
        <p:spPr>
          <a:xfrm>
            <a:off x="3324260" y="3418514"/>
            <a:ext cx="1306038" cy="435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savci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235D2891-BB23-4098-AC31-28F05E2C5806}"/>
              </a:ext>
            </a:extLst>
          </p:cNvPr>
          <p:cNvSpPr/>
          <p:nvPr/>
        </p:nvSpPr>
        <p:spPr>
          <a:xfrm>
            <a:off x="3305153" y="2964888"/>
            <a:ext cx="1306038" cy="403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plazi</a:t>
            </a:r>
          </a:p>
        </p:txBody>
      </p:sp>
      <p:sp>
        <p:nvSpPr>
          <p:cNvPr id="57" name="Ovál 56"/>
          <p:cNvSpPr/>
          <p:nvPr/>
        </p:nvSpPr>
        <p:spPr>
          <a:xfrm>
            <a:off x="1076286" y="3328201"/>
            <a:ext cx="2167706" cy="440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ježek, křeček, plch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ACAD947-B4F5-4FEC-A996-FB0B8AC4D19D}"/>
              </a:ext>
            </a:extLst>
          </p:cNvPr>
          <p:cNvSpPr/>
          <p:nvPr/>
        </p:nvSpPr>
        <p:spPr>
          <a:xfrm>
            <a:off x="1058084" y="2818773"/>
            <a:ext cx="2167706" cy="44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bobr, krtek, netopýr</a:t>
            </a:r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D61BD73D-65AF-4778-BB14-31EA102E15DB}"/>
              </a:ext>
            </a:extLst>
          </p:cNvPr>
          <p:cNvSpPr/>
          <p:nvPr/>
        </p:nvSpPr>
        <p:spPr>
          <a:xfrm>
            <a:off x="1068413" y="3860016"/>
            <a:ext cx="2167706" cy="44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ježek, vydra, svišť</a:t>
            </a:r>
            <a:endParaRPr lang="cs-CZ" sz="1600" dirty="0"/>
          </a:p>
        </p:txBody>
      </p:sp>
      <p:sp>
        <p:nvSpPr>
          <p:cNvPr id="56" name="Ovál 55"/>
          <p:cNvSpPr/>
          <p:nvPr/>
        </p:nvSpPr>
        <p:spPr>
          <a:xfrm>
            <a:off x="7753679" y="919491"/>
            <a:ext cx="2078295" cy="35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blatnice skvrnitá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ED71C47-61E7-43BE-8A77-015FB87BBF7A}"/>
              </a:ext>
            </a:extLst>
          </p:cNvPr>
          <p:cNvSpPr/>
          <p:nvPr/>
        </p:nvSpPr>
        <p:spPr>
          <a:xfrm>
            <a:off x="7753680" y="1342319"/>
            <a:ext cx="2078295" cy="367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ropucha zelená</a:t>
            </a: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D4822C66-D664-444E-A23E-DB8533137ABA}"/>
              </a:ext>
            </a:extLst>
          </p:cNvPr>
          <p:cNvSpPr/>
          <p:nvPr/>
        </p:nvSpPr>
        <p:spPr>
          <a:xfrm>
            <a:off x="7753678" y="1763991"/>
            <a:ext cx="2078295" cy="367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skokan hnědý</a:t>
            </a:r>
          </a:p>
        </p:txBody>
      </p:sp>
      <p:sp>
        <p:nvSpPr>
          <p:cNvPr id="55" name="Ovál 54"/>
          <p:cNvSpPr/>
          <p:nvPr/>
        </p:nvSpPr>
        <p:spPr>
          <a:xfrm>
            <a:off x="5543550" y="1287848"/>
            <a:ext cx="1856428" cy="41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hraboše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38A9585-20A5-49E9-A3BA-A8314ABF854E}"/>
              </a:ext>
            </a:extLst>
          </p:cNvPr>
          <p:cNvSpPr/>
          <p:nvPr/>
        </p:nvSpPr>
        <p:spPr>
          <a:xfrm>
            <a:off x="5549387" y="796831"/>
            <a:ext cx="1856428" cy="415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potkany</a:t>
            </a: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59ECE879-9FCD-4EBB-9266-69078D2AEDF2}"/>
              </a:ext>
            </a:extLst>
          </p:cNvPr>
          <p:cNvSpPr/>
          <p:nvPr/>
        </p:nvSpPr>
        <p:spPr>
          <a:xfrm>
            <a:off x="5545987" y="1775145"/>
            <a:ext cx="1856428" cy="406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hryzce</a:t>
            </a:r>
          </a:p>
        </p:txBody>
      </p:sp>
      <p:sp>
        <p:nvSpPr>
          <p:cNvPr id="54" name="Ovál 53"/>
          <p:cNvSpPr/>
          <p:nvPr/>
        </p:nvSpPr>
        <p:spPr>
          <a:xfrm>
            <a:off x="3333074" y="894864"/>
            <a:ext cx="2114568" cy="39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užovka hladká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ED15CDAB-F80E-4936-A967-7453534B1184}"/>
              </a:ext>
            </a:extLst>
          </p:cNvPr>
          <p:cNvSpPr/>
          <p:nvPr/>
        </p:nvSpPr>
        <p:spPr>
          <a:xfrm>
            <a:off x="3286324" y="1333166"/>
            <a:ext cx="2114568" cy="39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užovka obojková</a:t>
            </a: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FCD75DFF-4456-416B-BA26-B3F6C78EC1D5}"/>
              </a:ext>
            </a:extLst>
          </p:cNvPr>
          <p:cNvSpPr/>
          <p:nvPr/>
        </p:nvSpPr>
        <p:spPr>
          <a:xfrm>
            <a:off x="3311746" y="1779008"/>
            <a:ext cx="2114568" cy="39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užovka stromová</a:t>
            </a:r>
          </a:p>
        </p:txBody>
      </p:sp>
      <p:sp>
        <p:nvSpPr>
          <p:cNvPr id="53" name="Ovál 52"/>
          <p:cNvSpPr/>
          <p:nvPr/>
        </p:nvSpPr>
        <p:spPr>
          <a:xfrm>
            <a:off x="1288869" y="1116500"/>
            <a:ext cx="1730366" cy="485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slepýšem křehkým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52470957-9995-47CD-9292-5F6C70E6C709}"/>
              </a:ext>
            </a:extLst>
          </p:cNvPr>
          <p:cNvSpPr/>
          <p:nvPr/>
        </p:nvSpPr>
        <p:spPr>
          <a:xfrm>
            <a:off x="1288869" y="620785"/>
            <a:ext cx="1730366" cy="475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užovkou obojkovou </a:t>
            </a: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CD567C32-E670-43E9-9203-C4814580D3F9}"/>
              </a:ext>
            </a:extLst>
          </p:cNvPr>
          <p:cNvSpPr/>
          <p:nvPr/>
        </p:nvSpPr>
        <p:spPr>
          <a:xfrm>
            <a:off x="1332706" y="1665445"/>
            <a:ext cx="1730366" cy="475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želvou bahenní</a:t>
            </a: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11" y="2224481"/>
            <a:ext cx="2206347" cy="2221056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81" y="4421710"/>
            <a:ext cx="2198992" cy="2198992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211" y="4452667"/>
            <a:ext cx="2221056" cy="2184283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555" y="4455682"/>
            <a:ext cx="2198992" cy="2191637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327" y="4453971"/>
            <a:ext cx="2213702" cy="2206347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842" y="2231611"/>
            <a:ext cx="2228411" cy="2228411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651" y="52130"/>
            <a:ext cx="2206347" cy="2206347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7917" y="2240766"/>
            <a:ext cx="2206347" cy="2235765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6373" y="2241699"/>
            <a:ext cx="2228411" cy="2221056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444" y="39973"/>
            <a:ext cx="2213702" cy="2191638"/>
          </a:xfrm>
          <a:prstGeom prst="rect">
            <a:avLst/>
          </a:prstGeom>
        </p:spPr>
      </p:pic>
      <p:pic>
        <p:nvPicPr>
          <p:cNvPr id="50" name="Obrázek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7771" y="39973"/>
            <a:ext cx="2221056" cy="2191638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1424" y="38629"/>
            <a:ext cx="2221056" cy="2206347"/>
          </a:xfrm>
          <a:prstGeom prst="rect">
            <a:avLst/>
          </a:prstGeom>
        </p:spPr>
      </p:pic>
      <p:pic>
        <p:nvPicPr>
          <p:cNvPr id="65" name="Obrázek 64" descr="Image result for svč atlas a bios přerov">
            <a:hlinkClick r:id="rId14" tgtFrame="&quot;_blank&quot;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14" y="278299"/>
            <a:ext cx="1574499" cy="993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ál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B2CB8DE-81C4-4B84-9E5D-0048B98E2C32}"/>
              </a:ext>
            </a:extLst>
          </p:cNvPr>
          <p:cNvSpPr/>
          <p:nvPr/>
        </p:nvSpPr>
        <p:spPr>
          <a:xfrm>
            <a:off x="10420150" y="5665826"/>
            <a:ext cx="1574499" cy="7633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KONEC</a:t>
            </a:r>
          </a:p>
        </p:txBody>
      </p:sp>
    </p:spTree>
    <p:extLst>
      <p:ext uri="{BB962C8B-B14F-4D97-AF65-F5344CB8AC3E}">
        <p14:creationId xmlns:p14="http://schemas.microsoft.com/office/powerpoint/2010/main" val="35425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487681" y="849086"/>
            <a:ext cx="11207932" cy="53035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dirty="0"/>
              <a:t>CHYBA !</a:t>
            </a:r>
          </a:p>
        </p:txBody>
      </p:sp>
      <p:sp>
        <p:nvSpPr>
          <p:cNvPr id="5" name="Ovál 4">
            <a:hlinkClick r:id="rId2" action="ppaction://hlinksldjump"/>
          </p:cNvPr>
          <p:cNvSpPr/>
          <p:nvPr/>
        </p:nvSpPr>
        <p:spPr>
          <a:xfrm>
            <a:off x="9161418" y="5503817"/>
            <a:ext cx="2795452" cy="11843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/>
              <a:t>ZPĚT</a:t>
            </a:r>
          </a:p>
        </p:txBody>
      </p:sp>
      <p:pic>
        <p:nvPicPr>
          <p:cNvPr id="6" name="Obrázek 5" descr="Image result for svč atlas a bios přerov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366" y="96369"/>
            <a:ext cx="1705127" cy="1114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9600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212</Words>
  <Application>Microsoft Office PowerPoint</Application>
  <PresentationFormat>Širokoúhlá obrazovka</PresentationFormat>
  <Paragraphs>51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Matoušek</dc:creator>
  <cp:lastModifiedBy>Jitka Matoušková</cp:lastModifiedBy>
  <cp:revision>12</cp:revision>
  <dcterms:created xsi:type="dcterms:W3CDTF">2020-10-12T08:25:19Z</dcterms:created>
  <dcterms:modified xsi:type="dcterms:W3CDTF">2020-10-21T06:39:03Z</dcterms:modified>
</cp:coreProperties>
</file>